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4"/>
    <p:sldMasterId id="2147483684" r:id="rId5"/>
    <p:sldMasterId id="2147483698" r:id="rId6"/>
  </p:sldMasterIdLst>
  <p:notesMasterIdLst>
    <p:notesMasterId r:id="rId33"/>
  </p:notesMasterIdLst>
  <p:sldIdLst>
    <p:sldId id="345" r:id="rId7"/>
    <p:sldId id="1272" r:id="rId8"/>
    <p:sldId id="1184" r:id="rId9"/>
    <p:sldId id="1273" r:id="rId10"/>
    <p:sldId id="1249" r:id="rId11"/>
    <p:sldId id="1274" r:id="rId12"/>
    <p:sldId id="1251" r:id="rId13"/>
    <p:sldId id="1250" r:id="rId14"/>
    <p:sldId id="275" r:id="rId15"/>
    <p:sldId id="1355" r:id="rId16"/>
    <p:sldId id="1356" r:id="rId17"/>
    <p:sldId id="1231" r:id="rId18"/>
    <p:sldId id="1243" r:id="rId19"/>
    <p:sldId id="293" r:id="rId20"/>
    <p:sldId id="1359" r:id="rId21"/>
    <p:sldId id="1209" r:id="rId22"/>
    <p:sldId id="1223" r:id="rId23"/>
    <p:sldId id="1353" r:id="rId24"/>
    <p:sldId id="1360" r:id="rId25"/>
    <p:sldId id="1240" r:id="rId26"/>
    <p:sldId id="1227" r:id="rId27"/>
    <p:sldId id="1236" r:id="rId28"/>
    <p:sldId id="1228" r:id="rId29"/>
    <p:sldId id="1357" r:id="rId30"/>
    <p:sldId id="1224" r:id="rId31"/>
    <p:sldId id="1361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5F91C95-B1ED-7046-ADE3-10F36B1F24FE}">
          <p14:sldIdLst>
            <p14:sldId id="345"/>
          </p14:sldIdLst>
        </p14:section>
        <p14:section name="Introduction- Digital First" id="{CA44B5A8-9AC7-974F-9444-62C98F0822EE}">
          <p14:sldIdLst>
            <p14:sldId id="1272"/>
            <p14:sldId id="1184"/>
            <p14:sldId id="1273"/>
          </p14:sldIdLst>
        </p14:section>
        <p14:section name="CoBrowse" id="{548EA144-A859-9146-BC5D-C43B31333A2A}">
          <p14:sldIdLst>
            <p14:sldId id="1249"/>
            <p14:sldId id="1274"/>
            <p14:sldId id="1251"/>
          </p14:sldIdLst>
        </p14:section>
        <p14:section name="Advanced chat" id="{A7EDD367-8977-1240-BB36-F536F3EDDAC3}">
          <p14:sldIdLst>
            <p14:sldId id="1250"/>
          </p14:sldIdLst>
        </p14:section>
        <p14:section name="Digital Engagement" id="{9A2440A7-0DE6-8C42-8C47-3A984D61CBB9}">
          <p14:sldIdLst>
            <p14:sldId id="275"/>
            <p14:sldId id="1355"/>
            <p14:sldId id="1356"/>
            <p14:sldId id="1231"/>
            <p14:sldId id="1243"/>
          </p14:sldIdLst>
        </p14:section>
        <p14:section name="Vergic Automation Tools and optional Cognitive Service" id="{274918B0-E180-834C-85D4-23CDA3082DF1}">
          <p14:sldIdLst>
            <p14:sldId id="293"/>
            <p14:sldId id="1359"/>
            <p14:sldId id="1209"/>
            <p14:sldId id="1223"/>
            <p14:sldId id="1353"/>
            <p14:sldId id="1360"/>
            <p14:sldId id="1240"/>
          </p14:sldIdLst>
        </p14:section>
        <p14:section name="Tillägg 1 Book-a-meeting" id="{AA5FF8AF-3EB7-434F-B95A-2B23B5078920}">
          <p14:sldIdLst>
            <p14:sldId id="1227"/>
            <p14:sldId id="1236"/>
            <p14:sldId id="1228"/>
          </p14:sldIdLst>
        </p14:section>
        <p14:section name="Asynchronous messaging" id="{DEAC268E-0FBD-1244-A16E-688C50432CF0}">
          <p14:sldIdLst>
            <p14:sldId id="1357"/>
          </p14:sldIdLst>
        </p14:section>
        <p14:section name="Pricing" id="{AE645C05-9F6F-2C4E-8415-97E3A52FFB81}">
          <p14:sldIdLst>
            <p14:sldId id="1224"/>
            <p14:sldId id="13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kard Janz" initials="RJ" lastIdx="1" clrIdx="0">
    <p:extLst>
      <p:ext uri="{19B8F6BF-5375-455C-9EA6-DF929625EA0E}">
        <p15:presenceInfo xmlns:p15="http://schemas.microsoft.com/office/powerpoint/2012/main" userId="S::rickard@vergic.com::f8c0b95c-a90f-416c-8efe-30f0aeb3b0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C4C"/>
    <a:srgbClr val="3F3F3F"/>
    <a:srgbClr val="DFDFDF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63"/>
    <p:restoredTop sz="94014"/>
  </p:normalViewPr>
  <p:slideViewPr>
    <p:cSldViewPr snapToGrid="0" snapToObjects="1">
      <p:cViewPr varScale="1">
        <p:scale>
          <a:sx n="160" d="100"/>
          <a:sy n="160" d="100"/>
        </p:scale>
        <p:origin x="488" y="176"/>
      </p:cViewPr>
      <p:guideLst/>
    </p:cSldViewPr>
  </p:slideViewPr>
  <p:outlineViewPr>
    <p:cViewPr>
      <p:scale>
        <a:sx n="33" d="100"/>
        <a:sy n="33" d="100"/>
      </p:scale>
      <p:origin x="0" y="-157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37FE7-D4BA-0147-ABFD-9F2BF1A9972F}" type="datetimeFigureOut">
              <a:rPr lang="en-US" smtClean="0"/>
              <a:t>3/14/21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838AE-3FA5-5042-BE10-96833B6E1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05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838AE-3FA5-5042-BE10-96833B6E14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226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förutsättning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kunna</a:t>
            </a:r>
            <a:r>
              <a:rPr lang="en-US"/>
              <a:t> </a:t>
            </a:r>
            <a:r>
              <a:rPr lang="en-US" err="1"/>
              <a:t>möta</a:t>
            </a:r>
            <a:r>
              <a:rPr lang="en-US"/>
              <a:t> </a:t>
            </a:r>
            <a:r>
              <a:rPr lang="en-US" err="1"/>
              <a:t>kunden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ett</a:t>
            </a:r>
            <a:r>
              <a:rPr lang="en-US"/>
              <a:t> relevant </a:t>
            </a:r>
            <a:r>
              <a:rPr lang="en-US" err="1"/>
              <a:t>och</a:t>
            </a:r>
            <a:r>
              <a:rPr lang="en-US" baseline="0"/>
              <a:t> </a:t>
            </a:r>
            <a:r>
              <a:rPr lang="en-US" baseline="0" err="1"/>
              <a:t>sätt</a:t>
            </a:r>
            <a:r>
              <a:rPr lang="en-US" baseline="0"/>
              <a:t>, </a:t>
            </a:r>
            <a:r>
              <a:rPr lang="en-US" baseline="0" err="1"/>
              <a:t>direkt</a:t>
            </a:r>
            <a:r>
              <a:rPr lang="en-US" baseline="0"/>
              <a:t> </a:t>
            </a:r>
            <a:r>
              <a:rPr lang="en-US" baseline="0" err="1"/>
              <a:t>på</a:t>
            </a:r>
            <a:r>
              <a:rPr lang="en-US" baseline="0"/>
              <a:t> </a:t>
            </a:r>
            <a:r>
              <a:rPr lang="en-US" baseline="0" err="1"/>
              <a:t>webben</a:t>
            </a:r>
            <a:r>
              <a:rPr lang="en-US" baseline="0"/>
              <a:t>, I </a:t>
            </a:r>
            <a:r>
              <a:rPr lang="en-US" baseline="0" err="1"/>
              <a:t>en</a:t>
            </a:r>
            <a:r>
              <a:rPr lang="en-US" baseline="0"/>
              <a:t> e-</a:t>
            </a:r>
            <a:r>
              <a:rPr lang="en-US" baseline="0" err="1"/>
              <a:t>tjänst</a:t>
            </a:r>
            <a:r>
              <a:rPr lang="en-US" baseline="0"/>
              <a:t>, </a:t>
            </a:r>
            <a:r>
              <a:rPr lang="en-US" baseline="0" err="1"/>
              <a:t>webbprocess</a:t>
            </a:r>
            <a:r>
              <a:rPr lang="en-US" baseline="0"/>
              <a:t> etc. </a:t>
            </a:r>
            <a:r>
              <a:rPr lang="en-US" baseline="0" err="1"/>
              <a:t>och</a:t>
            </a:r>
            <a:r>
              <a:rPr lang="en-US" baseline="0"/>
              <a:t> </a:t>
            </a:r>
            <a:r>
              <a:rPr lang="en-US" baseline="0" err="1"/>
              <a:t>allra</a:t>
            </a:r>
            <a:r>
              <a:rPr lang="en-US" baseline="0"/>
              <a:t> </a:t>
            </a:r>
            <a:r>
              <a:rPr lang="en-US" baseline="0" err="1"/>
              <a:t>helst</a:t>
            </a:r>
            <a:r>
              <a:rPr lang="en-US" baseline="0"/>
              <a:t> </a:t>
            </a:r>
            <a:r>
              <a:rPr lang="en-US" baseline="0" err="1"/>
              <a:t>automatiserat</a:t>
            </a:r>
            <a:r>
              <a:rPr lang="en-US" baseline="0"/>
              <a:t> </a:t>
            </a:r>
            <a:r>
              <a:rPr lang="en-US" baseline="0" err="1"/>
              <a:t>är</a:t>
            </a:r>
            <a:r>
              <a:rPr lang="en-US" baseline="0"/>
              <a:t> information. </a:t>
            </a:r>
            <a:r>
              <a:rPr lang="en-US" baseline="0" err="1"/>
              <a:t>Rätt</a:t>
            </a:r>
            <a:r>
              <a:rPr lang="en-US" baseline="0"/>
              <a:t> information vid </a:t>
            </a:r>
            <a:r>
              <a:rPr lang="en-US" baseline="0" err="1"/>
              <a:t>rätt</a:t>
            </a:r>
            <a:r>
              <a:rPr lang="en-US" baseline="0"/>
              <a:t> </a:t>
            </a:r>
            <a:r>
              <a:rPr lang="en-US" baseline="0" err="1"/>
              <a:t>tillfälle</a:t>
            </a:r>
            <a:r>
              <a:rPr lang="en-US" baseline="0"/>
              <a:t> </a:t>
            </a:r>
            <a:r>
              <a:rPr lang="en-US" baseline="0" err="1"/>
              <a:t>vilket</a:t>
            </a:r>
            <a:r>
              <a:rPr lang="en-US" baseline="0"/>
              <a:t> </a:t>
            </a:r>
            <a:r>
              <a:rPr lang="en-US" baseline="0" err="1"/>
              <a:t>är</a:t>
            </a:r>
            <a:r>
              <a:rPr lang="en-US" baseline="0"/>
              <a:t> </a:t>
            </a:r>
            <a:r>
              <a:rPr lang="en-US" baseline="0" err="1"/>
              <a:t>det</a:t>
            </a:r>
            <a:r>
              <a:rPr lang="en-US" baseline="0"/>
              <a:t> Ulf nu ska </a:t>
            </a:r>
            <a:r>
              <a:rPr lang="en-US" baseline="0" err="1"/>
              <a:t>prata</a:t>
            </a:r>
            <a:r>
              <a:rPr lang="en-US" baseline="0"/>
              <a:t> om</a:t>
            </a:r>
            <a:endParaRPr lang="en-US"/>
          </a:p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38AE-3FA5-5042-BE10-96833B6E14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72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bots &amp; automation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38AE-3FA5-5042-BE10-96833B6E14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55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838AE-3FA5-5042-BE10-96833B6E14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210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38AE-3FA5-5042-BE10-96833B6E14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68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38AE-3FA5-5042-BE10-96833B6E14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19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Calibri"/>
              </a:rPr>
              <a:t>Source :CEB ”The effortless experience”</a:t>
            </a:r>
          </a:p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838AE-3FA5-5042-BE10-96833B6E14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59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838AE-3FA5-5042-BE10-96833B6E14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035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838AE-3FA5-5042-BE10-96833B6E14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71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38AE-3FA5-5042-BE10-96833B6E14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15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838AE-3FA5-5042-BE10-96833B6E14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2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838AE-3FA5-5042-BE10-96833B6E14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37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Alternativ med e-</a:t>
            </a:r>
            <a:r>
              <a:rPr lang="sv-SE" dirty="0" err="1"/>
              <a:t>commerce</a:t>
            </a:r>
            <a:r>
              <a:rPr lang="sv-SE" dirty="0"/>
              <a:t> (IKEA) för kunder med det intresset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38AE-3FA5-5042-BE10-96833B6E14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85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838AE-3FA5-5042-BE10-96833B6E14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918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244" y="273844"/>
            <a:ext cx="7803004" cy="825751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3412" y="1098250"/>
            <a:ext cx="7802836" cy="3624262"/>
          </a:xfrm>
        </p:spPr>
        <p:txBody>
          <a:bodyPr/>
          <a:lstStyle>
            <a:lvl1pPr marL="176213" indent="-176213">
              <a:tabLst/>
              <a:defRPr/>
            </a:lvl1pPr>
            <a:lvl2pPr marL="625475" indent="-171450">
              <a:tabLst/>
              <a:defRPr/>
            </a:lvl2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B67BB4E-F5B3-1448-9270-08313F022048}"/>
              </a:ext>
            </a:extLst>
          </p:cNvPr>
          <p:cNvSpPr/>
          <p:nvPr userDrawn="1"/>
        </p:nvSpPr>
        <p:spPr>
          <a:xfrm>
            <a:off x="0" y="0"/>
            <a:ext cx="437321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Vergic logo.emf">
            <a:extLst>
              <a:ext uri="{FF2B5EF4-FFF2-40B4-BE49-F238E27FC236}">
                <a16:creationId xmlns:a16="http://schemas.microsoft.com/office/drawing/2014/main" id="{792FE4F5-9C01-E34E-B9E0-9BFC6B211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7" y="4806178"/>
            <a:ext cx="265043" cy="33732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C000B09-D7E8-9D4D-8DF0-EBD06F6034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29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 no background"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/>
              <a:t>Add a headline there </a:t>
            </a:r>
          </a:p>
        </p:txBody>
      </p:sp>
    </p:spTree>
    <p:extLst>
      <p:ext uri="{BB962C8B-B14F-4D97-AF65-F5344CB8AC3E}">
        <p14:creationId xmlns:p14="http://schemas.microsoft.com/office/powerpoint/2010/main" val="376034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0F20998A-85CD-8547-8C32-831F7E18F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3660F72-68DF-FB4B-BE96-E679ECE78066}"/>
              </a:ext>
            </a:extLst>
          </p:cNvPr>
          <p:cNvSpPr/>
          <p:nvPr userDrawn="1"/>
        </p:nvSpPr>
        <p:spPr>
          <a:xfrm>
            <a:off x="0" y="0"/>
            <a:ext cx="2861187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F3248040-6807-E74D-83B9-4D4E6EDAA4D6}"/>
              </a:ext>
            </a:extLst>
          </p:cNvPr>
          <p:cNvSpPr/>
          <p:nvPr userDrawn="1"/>
        </p:nvSpPr>
        <p:spPr>
          <a:xfrm>
            <a:off x="4323955" y="1331119"/>
            <a:ext cx="931899" cy="9318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790927EF-7F5B-2A47-8F1A-3F355A2EA40E}"/>
              </a:ext>
            </a:extLst>
          </p:cNvPr>
          <p:cNvSpPr/>
          <p:nvPr userDrawn="1"/>
        </p:nvSpPr>
        <p:spPr>
          <a:xfrm>
            <a:off x="5597274" y="1331118"/>
            <a:ext cx="931899" cy="9318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7A705586-B15B-C74D-9D3C-243960B8151F}"/>
              </a:ext>
            </a:extLst>
          </p:cNvPr>
          <p:cNvSpPr/>
          <p:nvPr userDrawn="1"/>
        </p:nvSpPr>
        <p:spPr>
          <a:xfrm>
            <a:off x="6870593" y="2451706"/>
            <a:ext cx="931899" cy="93189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EEE20B75-2578-5D40-8947-7DDD2AAC87D1}"/>
              </a:ext>
            </a:extLst>
          </p:cNvPr>
          <p:cNvSpPr/>
          <p:nvPr userDrawn="1"/>
        </p:nvSpPr>
        <p:spPr>
          <a:xfrm>
            <a:off x="6870594" y="1366452"/>
            <a:ext cx="931899" cy="9318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84E17069-B0F6-9F46-B51D-6C7ABE857942}"/>
              </a:ext>
            </a:extLst>
          </p:cNvPr>
          <p:cNvSpPr/>
          <p:nvPr userDrawn="1"/>
        </p:nvSpPr>
        <p:spPr>
          <a:xfrm>
            <a:off x="4323955" y="2451707"/>
            <a:ext cx="931899" cy="93189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E7F47B64-B92B-3D48-A5E5-86EAEAB6DD69}"/>
              </a:ext>
            </a:extLst>
          </p:cNvPr>
          <p:cNvSpPr/>
          <p:nvPr userDrawn="1"/>
        </p:nvSpPr>
        <p:spPr>
          <a:xfrm>
            <a:off x="5597274" y="2451706"/>
            <a:ext cx="931899" cy="9318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Vergic logo.emf">
            <a:extLst>
              <a:ext uri="{FF2B5EF4-FFF2-40B4-BE49-F238E27FC236}">
                <a16:creationId xmlns:a16="http://schemas.microsoft.com/office/drawing/2014/main" id="{BEF4D12E-E8BC-D74D-9DDF-E61D16A065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  <p:sp>
        <p:nvSpPr>
          <p:cNvPr id="19" name="Platshållare för text 11">
            <a:extLst>
              <a:ext uri="{FF2B5EF4-FFF2-40B4-BE49-F238E27FC236}">
                <a16:creationId xmlns:a16="http://schemas.microsoft.com/office/drawing/2014/main" id="{7225351F-FE3B-1A46-909E-6F3D88C56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369512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sp>
        <p:nvSpPr>
          <p:cNvPr id="20" name="Platshållare för text 11">
            <a:extLst>
              <a:ext uri="{FF2B5EF4-FFF2-40B4-BE49-F238E27FC236}">
                <a16:creationId xmlns:a16="http://schemas.microsoft.com/office/drawing/2014/main" id="{C155D657-138C-184E-99C9-BAA6907FA2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331118"/>
            <a:ext cx="2478000" cy="3333873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/>
              <a:t>Lorem ipsum is simply dummy text of the printing and typesetting industry. Lorem ipsum is simply dummy text of the printing and typesetting industry typesetting industry.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8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15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C9B1CD4-9A3B-A843-8F81-929A96EDE1EE}"/>
              </a:ext>
            </a:extLst>
          </p:cNvPr>
          <p:cNvSpPr/>
          <p:nvPr userDrawn="1"/>
        </p:nvSpPr>
        <p:spPr>
          <a:xfrm>
            <a:off x="7219" y="155554"/>
            <a:ext cx="9225910" cy="754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9B1CD4-9A3B-A843-8F81-929A96EDE1EE}"/>
              </a:ext>
            </a:extLst>
          </p:cNvPr>
          <p:cNvSpPr/>
          <p:nvPr userDrawn="1"/>
        </p:nvSpPr>
        <p:spPr>
          <a:xfrm>
            <a:off x="0" y="273844"/>
            <a:ext cx="9144001" cy="754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964778-198C-C649-9AE6-65209D627E34}"/>
              </a:ext>
            </a:extLst>
          </p:cNvPr>
          <p:cNvSpPr/>
          <p:nvPr userDrawn="1"/>
        </p:nvSpPr>
        <p:spPr>
          <a:xfrm>
            <a:off x="0" y="0"/>
            <a:ext cx="9237085" cy="5143500"/>
          </a:xfrm>
          <a:prstGeom prst="rect">
            <a:avLst/>
          </a:prstGeom>
          <a:solidFill>
            <a:srgbClr val="005199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76770"/>
            <a:ext cx="7886700" cy="35559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9B1CD4-9A3B-A843-8F81-929A96EDE1EE}"/>
              </a:ext>
            </a:extLst>
          </p:cNvPr>
          <p:cNvSpPr/>
          <p:nvPr userDrawn="1"/>
        </p:nvSpPr>
        <p:spPr>
          <a:xfrm>
            <a:off x="-7913" y="188564"/>
            <a:ext cx="9241042" cy="754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AAFDE8-5A1B-6B40-AE22-6CBDD690E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8" y="182276"/>
            <a:ext cx="9144000" cy="768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9" y="237619"/>
            <a:ext cx="1708391" cy="65302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A97741F-07AC-254E-9E79-98664F80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7" y="160900"/>
            <a:ext cx="8537330" cy="994172"/>
          </a:xfrm>
        </p:spPr>
        <p:txBody>
          <a:bodyPr>
            <a:normAutofit/>
          </a:bodyPr>
          <a:lstStyle>
            <a:lvl1pPr algn="r">
              <a:defRPr sz="3000">
                <a:solidFill>
                  <a:schemeClr val="bg1"/>
                </a:solidFill>
                <a:latin typeface="Calibri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2752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7658BA3-ED27-F84B-B212-A815E3490262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rgbClr val="005199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9B1CD4-9A3B-A843-8F81-929A96EDE1EE}"/>
              </a:ext>
            </a:extLst>
          </p:cNvPr>
          <p:cNvSpPr/>
          <p:nvPr userDrawn="1"/>
        </p:nvSpPr>
        <p:spPr>
          <a:xfrm>
            <a:off x="0" y="273844"/>
            <a:ext cx="9144001" cy="754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AFDE8-5A1B-6B40-AE22-6CBDD690E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627"/>
            <a:ext cx="9144000" cy="77550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3817A67-6A85-264A-AB3D-66AB1C76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47" y="1369219"/>
            <a:ext cx="853733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A97741F-07AC-254E-9E79-98664F80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7" y="160900"/>
            <a:ext cx="8537330" cy="994172"/>
          </a:xfrm>
        </p:spPr>
        <p:txBody>
          <a:bodyPr>
            <a:normAutofit/>
          </a:bodyPr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9" y="331474"/>
            <a:ext cx="1708391" cy="6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52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AAFDE8-5A1B-6B40-AE22-6CBDD690E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4"/>
            <a:ext cx="9144000" cy="76828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3817A67-6A85-264A-AB3D-66AB1C76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47" y="1369219"/>
            <a:ext cx="8537330" cy="32635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8" y="331474"/>
            <a:ext cx="1708391" cy="6530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97741F-07AC-254E-9E79-98664F80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7" y="160900"/>
            <a:ext cx="8537330" cy="994172"/>
          </a:xfrm>
        </p:spPr>
        <p:txBody>
          <a:bodyPr>
            <a:normAutofit/>
          </a:bodyPr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2756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244" y="273844"/>
            <a:ext cx="7803004" cy="825751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3412" y="1098250"/>
            <a:ext cx="7802836" cy="3624262"/>
          </a:xfrm>
        </p:spPr>
        <p:txBody>
          <a:bodyPr/>
          <a:lstStyle>
            <a:lvl1pPr marL="176213" indent="-176213">
              <a:tabLst/>
              <a:defRPr/>
            </a:lvl1pPr>
            <a:lvl2pPr marL="625475" indent="-171450">
              <a:tabLst/>
              <a:defRPr/>
            </a:lvl2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B67BB4E-F5B3-1448-9270-08313F022048}"/>
              </a:ext>
            </a:extLst>
          </p:cNvPr>
          <p:cNvSpPr/>
          <p:nvPr userDrawn="1"/>
        </p:nvSpPr>
        <p:spPr>
          <a:xfrm>
            <a:off x="0" y="0"/>
            <a:ext cx="437321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Vergic logo.emf">
            <a:extLst>
              <a:ext uri="{FF2B5EF4-FFF2-40B4-BE49-F238E27FC236}">
                <a16:creationId xmlns:a16="http://schemas.microsoft.com/office/drawing/2014/main" id="{792FE4F5-9C01-E34E-B9E0-9BFC6B211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7" y="4806178"/>
            <a:ext cx="265043" cy="33732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C000B09-D7E8-9D4D-8DF0-EBD06F6034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13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noProof="0"/>
              <a:t>Add a headline there </a:t>
            </a:r>
          </a:p>
        </p:txBody>
      </p:sp>
      <p:pic>
        <p:nvPicPr>
          <p:cNvPr id="3" name="Picture 4" descr="Vergic logo.emf">
            <a:extLst>
              <a:ext uri="{FF2B5EF4-FFF2-40B4-BE49-F238E27FC236}">
                <a16:creationId xmlns:a16="http://schemas.microsoft.com/office/drawing/2014/main" id="{562B7F02-5214-DE49-943C-75E54EFA44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D5B85ED-B9D9-E343-824E-B0CC28A329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17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0B9DC0A1-A828-624F-A8BE-97FD9D11B1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noProof="0"/>
              <a:t>Add a headline there </a:t>
            </a:r>
          </a:p>
        </p:txBody>
      </p:sp>
    </p:spTree>
    <p:extLst>
      <p:ext uri="{BB962C8B-B14F-4D97-AF65-F5344CB8AC3E}">
        <p14:creationId xmlns:p14="http://schemas.microsoft.com/office/powerpoint/2010/main" val="1627450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lide with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1126" y="273844"/>
            <a:ext cx="7795121" cy="82575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1294" y="1099595"/>
            <a:ext cx="7794953" cy="3624262"/>
          </a:xfrm>
        </p:spPr>
        <p:txBody>
          <a:bodyPr/>
          <a:lstStyle>
            <a:lvl1pPr marL="179388" indent="-173038">
              <a:tabLst/>
              <a:defRPr/>
            </a:lvl1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D6BF598-F11F-F241-995D-01F07905AC77}"/>
              </a:ext>
            </a:extLst>
          </p:cNvPr>
          <p:cNvSpPr/>
          <p:nvPr userDrawn="1"/>
        </p:nvSpPr>
        <p:spPr>
          <a:xfrm>
            <a:off x="1" y="0"/>
            <a:ext cx="437321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F24A424F-AE2B-3B46-9946-016B67ADF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62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noProof="0"/>
              <a:t>Add a headline there </a:t>
            </a:r>
          </a:p>
        </p:txBody>
      </p:sp>
      <p:pic>
        <p:nvPicPr>
          <p:cNvPr id="3" name="Picture 4" descr="Vergic logo.emf">
            <a:extLst>
              <a:ext uri="{FF2B5EF4-FFF2-40B4-BE49-F238E27FC236}">
                <a16:creationId xmlns:a16="http://schemas.microsoft.com/office/drawing/2014/main" id="{562B7F02-5214-DE49-943C-75E54EFA44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D5B85ED-B9D9-E343-824E-B0CC28A329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99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t bor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3660F72-68DF-FB4B-BE96-E679ECE78066}"/>
              </a:ext>
            </a:extLst>
          </p:cNvPr>
          <p:cNvSpPr/>
          <p:nvPr userDrawn="1"/>
        </p:nvSpPr>
        <p:spPr>
          <a:xfrm>
            <a:off x="0" y="0"/>
            <a:ext cx="2861187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C6D13046-03B4-C346-84C0-CB21CE7C8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7114" y="273844"/>
            <a:ext cx="5489133" cy="825751"/>
          </a:xfrm>
        </p:spPr>
        <p:txBody>
          <a:bodyPr/>
          <a:lstStyle/>
          <a:p>
            <a:r>
              <a:rPr lang="en-AU" noProof="0"/>
              <a:t>The headline goes here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603B07E9-6080-6940-AC77-1FF89F7347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7232" y="1099595"/>
            <a:ext cx="5489015" cy="3624262"/>
          </a:xfrm>
        </p:spPr>
        <p:txBody>
          <a:bodyPr/>
          <a:lstStyle/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E946C3C-32CA-4041-8951-FD3E8B5B5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A529A5B-EA21-7D45-B4A3-6D1DF362FA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369512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666C075C-684A-1143-9AD7-8EBA3D2FE9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201119"/>
            <a:ext cx="2478000" cy="3463872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/>
              <a:t>Lorem ipsum is simply dummy text of the printing and typesetting industry. Lorem ipsum is simply dummy text of the printing and typesetting industry typesetting industry.</a:t>
            </a:r>
            <a:endParaRPr lang="en-US"/>
          </a:p>
        </p:txBody>
      </p:sp>
      <p:pic>
        <p:nvPicPr>
          <p:cNvPr id="14" name="Picture 4" descr="Vergic logo.emf">
            <a:extLst>
              <a:ext uri="{FF2B5EF4-FFF2-40B4-BE49-F238E27FC236}">
                <a16:creationId xmlns:a16="http://schemas.microsoft.com/office/drawing/2014/main" id="{D1742B9B-C41F-2E47-BD5E-525E62E86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98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tanda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5360" y="273844"/>
            <a:ext cx="7810887" cy="8257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5528" y="1099595"/>
            <a:ext cx="7810719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A39BE8F-9461-3B40-B553-02A337016496}"/>
              </a:ext>
            </a:extLst>
          </p:cNvPr>
          <p:cNvSpPr/>
          <p:nvPr userDrawn="1"/>
        </p:nvSpPr>
        <p:spPr>
          <a:xfrm>
            <a:off x="1" y="0"/>
            <a:ext cx="437321" cy="51435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D6A0AA53-ACB0-E147-9836-96DF2E8CF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58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standa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9A39BE8F-9461-3B40-B553-02A337016496}"/>
              </a:ext>
            </a:extLst>
          </p:cNvPr>
          <p:cNvSpPr/>
          <p:nvPr userDrawn="1"/>
        </p:nvSpPr>
        <p:spPr>
          <a:xfrm>
            <a:off x="0" y="0"/>
            <a:ext cx="2862000" cy="51444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D6A0AA53-ACB0-E147-9836-96DF2E8CF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AF995C3C-A9A0-F74D-B288-D527A97703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7114" y="273844"/>
            <a:ext cx="5489133" cy="8257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1194BC03-F9AA-A343-9C73-B2AECC2AF4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7232" y="1099595"/>
            <a:ext cx="5489015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9" name="Platshållare för text 11">
            <a:extLst>
              <a:ext uri="{FF2B5EF4-FFF2-40B4-BE49-F238E27FC236}">
                <a16:creationId xmlns:a16="http://schemas.microsoft.com/office/drawing/2014/main" id="{85AA7D29-9D46-F349-97A5-C638A69F8F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369512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sp>
        <p:nvSpPr>
          <p:cNvPr id="10" name="Platshållare för text 11">
            <a:extLst>
              <a:ext uri="{FF2B5EF4-FFF2-40B4-BE49-F238E27FC236}">
                <a16:creationId xmlns:a16="http://schemas.microsoft.com/office/drawing/2014/main" id="{484E47FA-5B85-0141-9757-4482A4E150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201119"/>
            <a:ext cx="2478000" cy="3463872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/>
              <a:t>Lorem ipsum is simply dummy text of the printing and typesetting industry. Lorem ipsum is simply dummy text of the printing and typesetting industry typesetting industry.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02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tandardslide with omg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094" y="273844"/>
            <a:ext cx="7821153" cy="8257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262" y="1099595"/>
            <a:ext cx="7820985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4F32B71-2C8B-424D-AA76-B35C8346CE12}"/>
              </a:ext>
            </a:extLst>
          </p:cNvPr>
          <p:cNvSpPr/>
          <p:nvPr userDrawn="1"/>
        </p:nvSpPr>
        <p:spPr>
          <a:xfrm>
            <a:off x="1" y="0"/>
            <a:ext cx="437321" cy="51435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CF260CF3-5D8F-C444-8025-6FEF594F4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49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/>
              <a:t>Add a headline there </a:t>
            </a:r>
          </a:p>
        </p:txBody>
      </p:sp>
      <p:pic>
        <p:nvPicPr>
          <p:cNvPr id="6" name="Picture 4" descr="Vergic logo.emf">
            <a:extLst>
              <a:ext uri="{FF2B5EF4-FFF2-40B4-BE49-F238E27FC236}">
                <a16:creationId xmlns:a16="http://schemas.microsoft.com/office/drawing/2014/main" id="{8E2AF36A-C418-0A46-802E-AC93FFB38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90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 no background"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/>
              <a:t>Add a headline there </a:t>
            </a:r>
          </a:p>
        </p:txBody>
      </p:sp>
    </p:spTree>
    <p:extLst>
      <p:ext uri="{BB962C8B-B14F-4D97-AF65-F5344CB8AC3E}">
        <p14:creationId xmlns:p14="http://schemas.microsoft.com/office/powerpoint/2010/main" val="2872604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0F20998A-85CD-8547-8C32-831F7E18F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3660F72-68DF-FB4B-BE96-E679ECE78066}"/>
              </a:ext>
            </a:extLst>
          </p:cNvPr>
          <p:cNvSpPr/>
          <p:nvPr userDrawn="1"/>
        </p:nvSpPr>
        <p:spPr>
          <a:xfrm>
            <a:off x="0" y="0"/>
            <a:ext cx="2861187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F3248040-6807-E74D-83B9-4D4E6EDAA4D6}"/>
              </a:ext>
            </a:extLst>
          </p:cNvPr>
          <p:cNvSpPr/>
          <p:nvPr userDrawn="1"/>
        </p:nvSpPr>
        <p:spPr>
          <a:xfrm>
            <a:off x="4323955" y="1331119"/>
            <a:ext cx="931899" cy="9318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790927EF-7F5B-2A47-8F1A-3F355A2EA40E}"/>
              </a:ext>
            </a:extLst>
          </p:cNvPr>
          <p:cNvSpPr/>
          <p:nvPr userDrawn="1"/>
        </p:nvSpPr>
        <p:spPr>
          <a:xfrm>
            <a:off x="5597274" y="1331118"/>
            <a:ext cx="931899" cy="9318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7A705586-B15B-C74D-9D3C-243960B8151F}"/>
              </a:ext>
            </a:extLst>
          </p:cNvPr>
          <p:cNvSpPr/>
          <p:nvPr userDrawn="1"/>
        </p:nvSpPr>
        <p:spPr>
          <a:xfrm>
            <a:off x="6870593" y="2451706"/>
            <a:ext cx="931899" cy="93189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EEE20B75-2578-5D40-8947-7DDD2AAC87D1}"/>
              </a:ext>
            </a:extLst>
          </p:cNvPr>
          <p:cNvSpPr/>
          <p:nvPr userDrawn="1"/>
        </p:nvSpPr>
        <p:spPr>
          <a:xfrm>
            <a:off x="6870594" y="1366452"/>
            <a:ext cx="931899" cy="9318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84E17069-B0F6-9F46-B51D-6C7ABE857942}"/>
              </a:ext>
            </a:extLst>
          </p:cNvPr>
          <p:cNvSpPr/>
          <p:nvPr userDrawn="1"/>
        </p:nvSpPr>
        <p:spPr>
          <a:xfrm>
            <a:off x="4323955" y="2451707"/>
            <a:ext cx="931899" cy="93189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E7F47B64-B92B-3D48-A5E5-86EAEAB6DD69}"/>
              </a:ext>
            </a:extLst>
          </p:cNvPr>
          <p:cNvSpPr/>
          <p:nvPr userDrawn="1"/>
        </p:nvSpPr>
        <p:spPr>
          <a:xfrm>
            <a:off x="5597274" y="2451706"/>
            <a:ext cx="931899" cy="9318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Vergic logo.emf">
            <a:extLst>
              <a:ext uri="{FF2B5EF4-FFF2-40B4-BE49-F238E27FC236}">
                <a16:creationId xmlns:a16="http://schemas.microsoft.com/office/drawing/2014/main" id="{BEF4D12E-E8BC-D74D-9DDF-E61D16A065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  <p:sp>
        <p:nvSpPr>
          <p:cNvPr id="19" name="Platshållare för text 11">
            <a:extLst>
              <a:ext uri="{FF2B5EF4-FFF2-40B4-BE49-F238E27FC236}">
                <a16:creationId xmlns:a16="http://schemas.microsoft.com/office/drawing/2014/main" id="{7225351F-FE3B-1A46-909E-6F3D88C56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369512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sp>
        <p:nvSpPr>
          <p:cNvPr id="20" name="Platshållare för text 11">
            <a:extLst>
              <a:ext uri="{FF2B5EF4-FFF2-40B4-BE49-F238E27FC236}">
                <a16:creationId xmlns:a16="http://schemas.microsoft.com/office/drawing/2014/main" id="{C155D657-138C-184E-99C9-BAA6907FA2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331118"/>
            <a:ext cx="2478000" cy="3333873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/>
              <a:t>Lorem ipsum is simply dummy text of the printing and typesetting industry. Lorem ipsum is simply dummy text of the printing and typesetting industry typesetting industry.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248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slide with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017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244" y="273844"/>
            <a:ext cx="7803004" cy="825751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AU" noProof="0" dirty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3412" y="1099595"/>
            <a:ext cx="7802836" cy="3624262"/>
          </a:xfrm>
        </p:spPr>
        <p:txBody>
          <a:bodyPr/>
          <a:lstStyle>
            <a:lvl1pPr marL="176213" indent="-176213">
              <a:tabLst/>
              <a:defRPr/>
            </a:lvl1pPr>
            <a:lvl2pPr marL="625475" indent="-171450">
              <a:tabLst/>
              <a:defRPr/>
            </a:lvl2pPr>
          </a:lstStyle>
          <a:p>
            <a:r>
              <a:rPr lang="en-AU" noProof="0" dirty="0"/>
              <a:t>Level 1</a:t>
            </a:r>
          </a:p>
          <a:p>
            <a:r>
              <a:rPr lang="en-AU" noProof="0" dirty="0"/>
              <a:t>Level 1</a:t>
            </a:r>
          </a:p>
          <a:p>
            <a:pPr lvl="1"/>
            <a:r>
              <a:rPr lang="en-AU" noProof="0" dirty="0"/>
              <a:t>Level 2</a:t>
            </a:r>
          </a:p>
          <a:p>
            <a:pPr lvl="2"/>
            <a:r>
              <a:rPr lang="en-AU" noProof="0" dirty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B67BB4E-F5B3-1448-9270-08313F022048}"/>
              </a:ext>
            </a:extLst>
          </p:cNvPr>
          <p:cNvSpPr/>
          <p:nvPr userDrawn="1"/>
        </p:nvSpPr>
        <p:spPr>
          <a:xfrm>
            <a:off x="0" y="0"/>
            <a:ext cx="43732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Vergic logo.emf">
            <a:extLst>
              <a:ext uri="{FF2B5EF4-FFF2-40B4-BE49-F238E27FC236}">
                <a16:creationId xmlns:a16="http://schemas.microsoft.com/office/drawing/2014/main" id="{792FE4F5-9C01-E34E-B9E0-9BFC6B211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7" y="4806178"/>
            <a:ext cx="265043" cy="33732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C000B09-D7E8-9D4D-8DF0-EBD06F6034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8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0B9DC0A1-A828-624F-A8BE-97FD9D11B1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noProof="0"/>
              <a:t>Add a headline there </a:t>
            </a:r>
          </a:p>
        </p:txBody>
      </p:sp>
    </p:spTree>
    <p:extLst>
      <p:ext uri="{BB962C8B-B14F-4D97-AF65-F5344CB8AC3E}">
        <p14:creationId xmlns:p14="http://schemas.microsoft.com/office/powerpoint/2010/main" val="1970933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noProof="0" dirty="0"/>
              <a:t>Add a headline there </a:t>
            </a:r>
          </a:p>
        </p:txBody>
      </p:sp>
      <p:pic>
        <p:nvPicPr>
          <p:cNvPr id="3" name="Picture 4" descr="Vergic logo.emf">
            <a:extLst>
              <a:ext uri="{FF2B5EF4-FFF2-40B4-BE49-F238E27FC236}">
                <a16:creationId xmlns:a16="http://schemas.microsoft.com/office/drawing/2014/main" id="{562B7F02-5214-DE49-943C-75E54EFA44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D5B85ED-B9D9-E343-824E-B0CC28A329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8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0B9DC0A1-A828-624F-A8BE-97FD9D11B1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noProof="0" dirty="0"/>
              <a:t>Add a headline there </a:t>
            </a:r>
          </a:p>
        </p:txBody>
      </p:sp>
    </p:spTree>
    <p:extLst>
      <p:ext uri="{BB962C8B-B14F-4D97-AF65-F5344CB8AC3E}">
        <p14:creationId xmlns:p14="http://schemas.microsoft.com/office/powerpoint/2010/main" val="9465944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lide with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1126" y="273844"/>
            <a:ext cx="7795121" cy="82575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AU" noProof="0" dirty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1294" y="1099595"/>
            <a:ext cx="7794953" cy="3624262"/>
          </a:xfrm>
        </p:spPr>
        <p:txBody>
          <a:bodyPr/>
          <a:lstStyle>
            <a:lvl1pPr marL="179388" indent="-173038">
              <a:tabLst/>
              <a:defRPr/>
            </a:lvl1pPr>
          </a:lstStyle>
          <a:p>
            <a:r>
              <a:rPr lang="en-AU" noProof="0" dirty="0"/>
              <a:t>Level 1</a:t>
            </a:r>
          </a:p>
          <a:p>
            <a:r>
              <a:rPr lang="en-AU" noProof="0" dirty="0"/>
              <a:t>Level 1</a:t>
            </a:r>
          </a:p>
          <a:p>
            <a:pPr lvl="1"/>
            <a:r>
              <a:rPr lang="en-AU" noProof="0" dirty="0"/>
              <a:t>Level 2</a:t>
            </a:r>
          </a:p>
          <a:p>
            <a:pPr lvl="2"/>
            <a:r>
              <a:rPr lang="en-AU" noProof="0" dirty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D6BF598-F11F-F241-995D-01F07905AC77}"/>
              </a:ext>
            </a:extLst>
          </p:cNvPr>
          <p:cNvSpPr/>
          <p:nvPr userDrawn="1"/>
        </p:nvSpPr>
        <p:spPr>
          <a:xfrm>
            <a:off x="0" y="0"/>
            <a:ext cx="43732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F24A424F-AE2B-3B46-9946-016B67ADF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65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t bor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3660F72-68DF-FB4B-BE96-E679ECE78066}"/>
              </a:ext>
            </a:extLst>
          </p:cNvPr>
          <p:cNvSpPr/>
          <p:nvPr userDrawn="1"/>
        </p:nvSpPr>
        <p:spPr>
          <a:xfrm>
            <a:off x="0" y="0"/>
            <a:ext cx="2861187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C6D13046-03B4-C346-84C0-CB21CE7C8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7114" y="273844"/>
            <a:ext cx="5489133" cy="825751"/>
          </a:xfrm>
        </p:spPr>
        <p:txBody>
          <a:bodyPr/>
          <a:lstStyle/>
          <a:p>
            <a:r>
              <a:rPr lang="en-AU" noProof="0" dirty="0"/>
              <a:t>The headline goes here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603B07E9-6080-6940-AC77-1FF89F7347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7232" y="1099595"/>
            <a:ext cx="5489015" cy="3624262"/>
          </a:xfrm>
        </p:spPr>
        <p:txBody>
          <a:bodyPr/>
          <a:lstStyle/>
          <a:p>
            <a:r>
              <a:rPr lang="en-AU" noProof="0" dirty="0"/>
              <a:t>Level 1</a:t>
            </a:r>
          </a:p>
          <a:p>
            <a:r>
              <a:rPr lang="en-AU" noProof="0" dirty="0"/>
              <a:t>Level 1</a:t>
            </a:r>
          </a:p>
          <a:p>
            <a:pPr lvl="1"/>
            <a:r>
              <a:rPr lang="en-AU" noProof="0" dirty="0"/>
              <a:t>Level 2</a:t>
            </a:r>
          </a:p>
          <a:p>
            <a:pPr lvl="2"/>
            <a:r>
              <a:rPr lang="en-AU" noProof="0" dirty="0"/>
              <a:t>Level 3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E946C3C-32CA-4041-8951-FD3E8B5B5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4924E1C2-7303-F54E-83D4-D30374911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478000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14" name="Platshållare för text 11">
            <a:extLst>
              <a:ext uri="{FF2B5EF4-FFF2-40B4-BE49-F238E27FC236}">
                <a16:creationId xmlns:a16="http://schemas.microsoft.com/office/drawing/2014/main" id="{3D288BB8-8B3D-1C44-9752-B65B1648FE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209368"/>
            <a:ext cx="2478000" cy="3323303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 dirty="0"/>
              <a:t>Lorem ipsum is simply dummy text of the printing and typesetting industry. Lorem ipsum is simply dummy text of the printing and typesetting industry typesetting industry.</a:t>
            </a:r>
            <a:endParaRPr lang="en-US" dirty="0"/>
          </a:p>
        </p:txBody>
      </p:sp>
      <p:pic>
        <p:nvPicPr>
          <p:cNvPr id="15" name="Picture 4" descr="Vergic logo.emf">
            <a:extLst>
              <a:ext uri="{FF2B5EF4-FFF2-40B4-BE49-F238E27FC236}">
                <a16:creationId xmlns:a16="http://schemas.microsoft.com/office/drawing/2014/main" id="{BA06E5C8-5D16-354D-B19E-37C999622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51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tanda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587" y="273844"/>
            <a:ext cx="7786660" cy="8257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 dirty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9754" y="1099595"/>
            <a:ext cx="7786493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 dirty="0"/>
              <a:t>Level 1</a:t>
            </a:r>
          </a:p>
          <a:p>
            <a:r>
              <a:rPr lang="en-AU" noProof="0" dirty="0"/>
              <a:t>Level 1</a:t>
            </a:r>
          </a:p>
          <a:p>
            <a:pPr lvl="1"/>
            <a:r>
              <a:rPr lang="en-AU" noProof="0" dirty="0"/>
              <a:t>Level 2</a:t>
            </a:r>
          </a:p>
          <a:p>
            <a:pPr lvl="2"/>
            <a:r>
              <a:rPr lang="en-AU" noProof="0" dirty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A39BE8F-9461-3B40-B553-02A337016496}"/>
              </a:ext>
            </a:extLst>
          </p:cNvPr>
          <p:cNvSpPr/>
          <p:nvPr userDrawn="1"/>
        </p:nvSpPr>
        <p:spPr>
          <a:xfrm>
            <a:off x="0" y="0"/>
            <a:ext cx="437321" cy="51435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D6A0AA53-ACB0-E147-9836-96DF2E8CF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2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standa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9A39BE8F-9461-3B40-B553-02A337016496}"/>
              </a:ext>
            </a:extLst>
          </p:cNvPr>
          <p:cNvSpPr/>
          <p:nvPr userDrawn="1"/>
        </p:nvSpPr>
        <p:spPr>
          <a:xfrm>
            <a:off x="-1" y="0"/>
            <a:ext cx="2862000" cy="51435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D6A0AA53-ACB0-E147-9836-96DF2E8CF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DEEB7FD9-C969-FC49-86AD-96B8056A5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7114" y="273844"/>
            <a:ext cx="5489133" cy="8257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noProof="0" dirty="0"/>
              <a:t>The headline goes here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19F20484-E588-EF44-BDFC-5E57CF4BD3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7232" y="1099595"/>
            <a:ext cx="5489015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 dirty="0"/>
              <a:t>Level 1</a:t>
            </a:r>
          </a:p>
          <a:p>
            <a:r>
              <a:rPr lang="en-AU" noProof="0" dirty="0"/>
              <a:t>Level 1</a:t>
            </a:r>
          </a:p>
          <a:p>
            <a:pPr lvl="1"/>
            <a:r>
              <a:rPr lang="en-AU" noProof="0" dirty="0"/>
              <a:t>Level 2</a:t>
            </a:r>
          </a:p>
          <a:p>
            <a:pPr lvl="2"/>
            <a:r>
              <a:rPr lang="en-AU" noProof="0" dirty="0"/>
              <a:t>Level 3</a:t>
            </a:r>
          </a:p>
        </p:txBody>
      </p:sp>
      <p:sp>
        <p:nvSpPr>
          <p:cNvPr id="9" name="Platshållare för text 11">
            <a:extLst>
              <a:ext uri="{FF2B5EF4-FFF2-40B4-BE49-F238E27FC236}">
                <a16:creationId xmlns:a16="http://schemas.microsoft.com/office/drawing/2014/main" id="{F5C5DDAA-EA87-F14E-B425-7064CE8D13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478000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10" name="Platshållare för text 11">
            <a:extLst>
              <a:ext uri="{FF2B5EF4-FFF2-40B4-BE49-F238E27FC236}">
                <a16:creationId xmlns:a16="http://schemas.microsoft.com/office/drawing/2014/main" id="{C9B2F357-D6B0-1C4C-BF25-4245D5EAC9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209368"/>
            <a:ext cx="2478000" cy="3323303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 dirty="0"/>
              <a:t>Lorem ipsum is simply dummy text of the printing and typesetting industry. Lorem ipsum is simply dummy text of the printing and typesetting industry typesetting industry.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252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tandardslide with omg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586" y="273844"/>
            <a:ext cx="7786662" cy="8257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 dirty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9754" y="1099595"/>
            <a:ext cx="7786494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 dirty="0"/>
              <a:t>Level 1</a:t>
            </a:r>
          </a:p>
          <a:p>
            <a:r>
              <a:rPr lang="en-AU" noProof="0" dirty="0"/>
              <a:t>Level 1</a:t>
            </a:r>
          </a:p>
          <a:p>
            <a:pPr lvl="1"/>
            <a:r>
              <a:rPr lang="en-AU" noProof="0" dirty="0"/>
              <a:t>Level 2</a:t>
            </a:r>
          </a:p>
          <a:p>
            <a:pPr lvl="2"/>
            <a:r>
              <a:rPr lang="en-AU" noProof="0" dirty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4F32B71-2C8B-424D-AA76-B35C8346CE12}"/>
              </a:ext>
            </a:extLst>
          </p:cNvPr>
          <p:cNvSpPr/>
          <p:nvPr userDrawn="1"/>
        </p:nvSpPr>
        <p:spPr>
          <a:xfrm>
            <a:off x="0" y="0"/>
            <a:ext cx="437321" cy="51435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CF260CF3-5D8F-C444-8025-6FEF594F4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507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 dirty="0"/>
              <a:t>Add a headline there </a:t>
            </a:r>
          </a:p>
        </p:txBody>
      </p:sp>
      <p:pic>
        <p:nvPicPr>
          <p:cNvPr id="6" name="Picture 4" descr="Vergic logo.emf">
            <a:extLst>
              <a:ext uri="{FF2B5EF4-FFF2-40B4-BE49-F238E27FC236}">
                <a16:creationId xmlns:a16="http://schemas.microsoft.com/office/drawing/2014/main" id="{8E2AF36A-C418-0A46-802E-AC93FFB38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60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 no background"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 dirty="0"/>
              <a:t>Add a headline there </a:t>
            </a:r>
          </a:p>
        </p:txBody>
      </p:sp>
    </p:spTree>
    <p:extLst>
      <p:ext uri="{BB962C8B-B14F-4D97-AF65-F5344CB8AC3E}">
        <p14:creationId xmlns:p14="http://schemas.microsoft.com/office/powerpoint/2010/main" val="1609376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0F20998A-85CD-8547-8C32-831F7E18F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3660F72-68DF-FB4B-BE96-E679ECE78066}"/>
              </a:ext>
            </a:extLst>
          </p:cNvPr>
          <p:cNvSpPr/>
          <p:nvPr userDrawn="1"/>
        </p:nvSpPr>
        <p:spPr>
          <a:xfrm>
            <a:off x="0" y="0"/>
            <a:ext cx="2861187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F3248040-6807-E74D-83B9-4D4E6EDAA4D6}"/>
              </a:ext>
            </a:extLst>
          </p:cNvPr>
          <p:cNvSpPr/>
          <p:nvPr userDrawn="1"/>
        </p:nvSpPr>
        <p:spPr>
          <a:xfrm>
            <a:off x="4323955" y="1331119"/>
            <a:ext cx="931899" cy="9318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790927EF-7F5B-2A47-8F1A-3F355A2EA40E}"/>
              </a:ext>
            </a:extLst>
          </p:cNvPr>
          <p:cNvSpPr/>
          <p:nvPr userDrawn="1"/>
        </p:nvSpPr>
        <p:spPr>
          <a:xfrm>
            <a:off x="5597274" y="1331118"/>
            <a:ext cx="931899" cy="9318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7A705586-B15B-C74D-9D3C-243960B8151F}"/>
              </a:ext>
            </a:extLst>
          </p:cNvPr>
          <p:cNvSpPr/>
          <p:nvPr userDrawn="1"/>
        </p:nvSpPr>
        <p:spPr>
          <a:xfrm>
            <a:off x="6870593" y="2451706"/>
            <a:ext cx="931899" cy="93189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EEE20B75-2578-5D40-8947-7DDD2AAC87D1}"/>
              </a:ext>
            </a:extLst>
          </p:cNvPr>
          <p:cNvSpPr/>
          <p:nvPr userDrawn="1"/>
        </p:nvSpPr>
        <p:spPr>
          <a:xfrm>
            <a:off x="6870594" y="1366452"/>
            <a:ext cx="931899" cy="9318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84E17069-B0F6-9F46-B51D-6C7ABE857942}"/>
              </a:ext>
            </a:extLst>
          </p:cNvPr>
          <p:cNvSpPr/>
          <p:nvPr userDrawn="1"/>
        </p:nvSpPr>
        <p:spPr>
          <a:xfrm>
            <a:off x="4323955" y="2451707"/>
            <a:ext cx="931899" cy="93189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E7F47B64-B92B-3D48-A5E5-86EAEAB6DD69}"/>
              </a:ext>
            </a:extLst>
          </p:cNvPr>
          <p:cNvSpPr/>
          <p:nvPr userDrawn="1"/>
        </p:nvSpPr>
        <p:spPr>
          <a:xfrm>
            <a:off x="5597274" y="2451706"/>
            <a:ext cx="931899" cy="9318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436877C2-338F-1449-82D9-216F530A62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478000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14" name="Platshållare för text 11">
            <a:extLst>
              <a:ext uri="{FF2B5EF4-FFF2-40B4-BE49-F238E27FC236}">
                <a16:creationId xmlns:a16="http://schemas.microsoft.com/office/drawing/2014/main" id="{953326FF-EC19-4C4D-9467-A0FE6207EC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209368"/>
            <a:ext cx="2478000" cy="3323303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 dirty="0"/>
              <a:t>Lorem ipsum is simply dummy text of the printing and typesetting industry. Lorem ipsum is simply dummy text of the printing and typesetting industry typesetting industry.</a:t>
            </a:r>
            <a:endParaRPr lang="en-US" dirty="0"/>
          </a:p>
        </p:txBody>
      </p:sp>
      <p:pic>
        <p:nvPicPr>
          <p:cNvPr id="15" name="Picture 4" descr="Vergic logo.emf">
            <a:extLst>
              <a:ext uri="{FF2B5EF4-FFF2-40B4-BE49-F238E27FC236}">
                <a16:creationId xmlns:a16="http://schemas.microsoft.com/office/drawing/2014/main" id="{4B733CB1-D2A1-5947-9EDC-3E1B0DFBB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5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lide with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1126" y="273844"/>
            <a:ext cx="7795121" cy="82575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1294" y="1099595"/>
            <a:ext cx="7794953" cy="3624262"/>
          </a:xfrm>
        </p:spPr>
        <p:txBody>
          <a:bodyPr/>
          <a:lstStyle>
            <a:lvl1pPr marL="179388" indent="-173038">
              <a:tabLst/>
              <a:defRPr/>
            </a:lvl1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D6BF598-F11F-F241-995D-01F07905AC77}"/>
              </a:ext>
            </a:extLst>
          </p:cNvPr>
          <p:cNvSpPr/>
          <p:nvPr userDrawn="1"/>
        </p:nvSpPr>
        <p:spPr>
          <a:xfrm>
            <a:off x="1" y="0"/>
            <a:ext cx="437321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F24A424F-AE2B-3B46-9946-016B67ADF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48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t bor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3660F72-68DF-FB4B-BE96-E679ECE78066}"/>
              </a:ext>
            </a:extLst>
          </p:cNvPr>
          <p:cNvSpPr/>
          <p:nvPr userDrawn="1"/>
        </p:nvSpPr>
        <p:spPr>
          <a:xfrm>
            <a:off x="0" y="0"/>
            <a:ext cx="2861187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C6D13046-03B4-C346-84C0-CB21CE7C8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7114" y="273844"/>
            <a:ext cx="5489133" cy="825751"/>
          </a:xfrm>
        </p:spPr>
        <p:txBody>
          <a:bodyPr/>
          <a:lstStyle/>
          <a:p>
            <a:r>
              <a:rPr lang="en-AU" noProof="0"/>
              <a:t>The headline goes here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603B07E9-6080-6940-AC77-1FF89F7347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7232" y="1099595"/>
            <a:ext cx="5489015" cy="3624262"/>
          </a:xfrm>
        </p:spPr>
        <p:txBody>
          <a:bodyPr/>
          <a:lstStyle/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E946C3C-32CA-4041-8951-FD3E8B5B5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A529A5B-EA21-7D45-B4A3-6D1DF362FA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369512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666C075C-684A-1143-9AD7-8EBA3D2FE9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201119"/>
            <a:ext cx="2478000" cy="3463872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/>
              <a:t>Lorem ipsum is simply dummy text of the printing and typesetting industry. Lorem ipsum is simply dummy text of the printing and typesetting industry typesetting industry.</a:t>
            </a:r>
            <a:endParaRPr lang="en-US"/>
          </a:p>
        </p:txBody>
      </p:sp>
      <p:pic>
        <p:nvPicPr>
          <p:cNvPr id="14" name="Picture 4" descr="Vergic logo.emf">
            <a:extLst>
              <a:ext uri="{FF2B5EF4-FFF2-40B4-BE49-F238E27FC236}">
                <a16:creationId xmlns:a16="http://schemas.microsoft.com/office/drawing/2014/main" id="{D1742B9B-C41F-2E47-BD5E-525E62E86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3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tanda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5360" y="273844"/>
            <a:ext cx="7810887" cy="8257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5528" y="1099595"/>
            <a:ext cx="7810719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A39BE8F-9461-3B40-B553-02A337016496}"/>
              </a:ext>
            </a:extLst>
          </p:cNvPr>
          <p:cNvSpPr/>
          <p:nvPr userDrawn="1"/>
        </p:nvSpPr>
        <p:spPr>
          <a:xfrm>
            <a:off x="1" y="0"/>
            <a:ext cx="437321" cy="51435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D6A0AA53-ACB0-E147-9836-96DF2E8CF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2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standa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9A39BE8F-9461-3B40-B553-02A337016496}"/>
              </a:ext>
            </a:extLst>
          </p:cNvPr>
          <p:cNvSpPr/>
          <p:nvPr userDrawn="1"/>
        </p:nvSpPr>
        <p:spPr>
          <a:xfrm>
            <a:off x="0" y="0"/>
            <a:ext cx="2862000" cy="51444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D6A0AA53-ACB0-E147-9836-96DF2E8CF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AF995C3C-A9A0-F74D-B288-D527A97703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7114" y="273844"/>
            <a:ext cx="5489133" cy="8257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1194BC03-F9AA-A343-9C73-B2AECC2AF4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7232" y="1099595"/>
            <a:ext cx="5489015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9" name="Platshållare för text 11">
            <a:extLst>
              <a:ext uri="{FF2B5EF4-FFF2-40B4-BE49-F238E27FC236}">
                <a16:creationId xmlns:a16="http://schemas.microsoft.com/office/drawing/2014/main" id="{85AA7D29-9D46-F349-97A5-C638A69F8F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369512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sp>
        <p:nvSpPr>
          <p:cNvPr id="10" name="Platshållare för text 11">
            <a:extLst>
              <a:ext uri="{FF2B5EF4-FFF2-40B4-BE49-F238E27FC236}">
                <a16:creationId xmlns:a16="http://schemas.microsoft.com/office/drawing/2014/main" id="{484E47FA-5B85-0141-9757-4482A4E150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201119"/>
            <a:ext cx="2478000" cy="3463872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/>
              <a:t>Lorem ipsum is simply dummy text of the printing and typesetting industry. Lorem ipsum is simply dummy text of the printing and typesetting industry typesetting industry.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3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tandardslide with omg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094" y="273844"/>
            <a:ext cx="7821153" cy="8257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262" y="1099595"/>
            <a:ext cx="7820985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4F32B71-2C8B-424D-AA76-B35C8346CE12}"/>
              </a:ext>
            </a:extLst>
          </p:cNvPr>
          <p:cNvSpPr/>
          <p:nvPr userDrawn="1"/>
        </p:nvSpPr>
        <p:spPr>
          <a:xfrm>
            <a:off x="1" y="0"/>
            <a:ext cx="437321" cy="51435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CF260CF3-5D8F-C444-8025-6FEF594F4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/>
              <a:t>Add a headline there </a:t>
            </a:r>
          </a:p>
        </p:txBody>
      </p:sp>
      <p:pic>
        <p:nvPicPr>
          <p:cNvPr id="6" name="Picture 4" descr="Vergic logo.emf">
            <a:extLst>
              <a:ext uri="{FF2B5EF4-FFF2-40B4-BE49-F238E27FC236}">
                <a16:creationId xmlns:a16="http://schemas.microsoft.com/office/drawing/2014/main" id="{8E2AF36A-C418-0A46-802E-AC93FFB38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84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8874" y="273844"/>
            <a:ext cx="8077374" cy="825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noProof="0"/>
              <a:t>The headline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874" y="1096635"/>
            <a:ext cx="8077374" cy="3365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noProof="0"/>
              <a:t>Level 1</a:t>
            </a:r>
          </a:p>
          <a:p>
            <a:pPr lvl="0"/>
            <a:r>
              <a:rPr lang="en-AU" noProof="0"/>
              <a:t>Level 2</a:t>
            </a:r>
          </a:p>
          <a:p>
            <a:pPr lvl="0"/>
            <a:r>
              <a:rPr lang="en-AU" noProof="0"/>
              <a:t>Level 3</a:t>
            </a:r>
          </a:p>
          <a:p>
            <a:pPr lvl="1"/>
            <a:r>
              <a:rPr lang="en-AU" noProof="0"/>
              <a:t>Sublevel</a:t>
            </a:r>
          </a:p>
          <a:p>
            <a:pPr lvl="1"/>
            <a:r>
              <a:rPr lang="en-AU" noProof="0"/>
              <a:t>Sublevel </a:t>
            </a:r>
          </a:p>
          <a:p>
            <a:pPr lvl="2"/>
            <a:r>
              <a:rPr lang="en-AU" noProof="0"/>
              <a:t>Sublevel</a:t>
            </a:r>
          </a:p>
          <a:p>
            <a:pPr lvl="2"/>
            <a:r>
              <a:rPr lang="en-AU" noProof="0"/>
              <a:t>Sublevel</a:t>
            </a:r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B383131E-7B0D-2E48-B2C3-90344D58A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7" r:id="rId2"/>
    <p:sldLayoutId id="2147483667" r:id="rId3"/>
    <p:sldLayoutId id="2147483675" r:id="rId4"/>
    <p:sldLayoutId id="2147483666" r:id="rId5"/>
    <p:sldLayoutId id="2147483673" r:id="rId6"/>
    <p:sldLayoutId id="2147483682" r:id="rId7"/>
    <p:sldLayoutId id="2147483674" r:id="rId8"/>
    <p:sldLayoutId id="2147483679" r:id="rId9"/>
    <p:sldLayoutId id="2147483680" r:id="rId10"/>
    <p:sldLayoutId id="2147483668" r:id="rId11"/>
    <p:sldLayoutId id="2147483683" r:id="rId12"/>
    <p:sldLayoutId id="2147483710" r:id="rId13"/>
    <p:sldLayoutId id="2147483711" r:id="rId14"/>
    <p:sldLayoutId id="2147483712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spc="-4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9388" indent="-173038" algn="l" defTabSz="685800" rtl="0" eaLnBrk="1" latinLnBrk="0" hangingPunct="1">
        <a:lnSpc>
          <a:spcPct val="90000"/>
        </a:lnSpc>
        <a:spcBef>
          <a:spcPts val="1350"/>
        </a:spcBef>
        <a:buClr>
          <a:srgbClr val="AB3192"/>
        </a:buClr>
        <a:buFont typeface="Wingdings" pitchFamily="2" charset="2"/>
        <a:buChar char="§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Systemtypsnitt"/>
        <a:buChar char="-"/>
        <a:defRPr sz="16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Systemtypsnitt"/>
        <a:buChar char="-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8874" y="273844"/>
            <a:ext cx="8077374" cy="825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noProof="0"/>
              <a:t>The headline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874" y="1096635"/>
            <a:ext cx="8077374" cy="3365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noProof="0"/>
              <a:t>Level 1</a:t>
            </a:r>
          </a:p>
          <a:p>
            <a:pPr lvl="0"/>
            <a:r>
              <a:rPr lang="en-AU" noProof="0"/>
              <a:t>Level 2</a:t>
            </a:r>
          </a:p>
          <a:p>
            <a:pPr lvl="0"/>
            <a:r>
              <a:rPr lang="en-AU" noProof="0"/>
              <a:t>Level 3</a:t>
            </a:r>
          </a:p>
          <a:p>
            <a:pPr lvl="1"/>
            <a:r>
              <a:rPr lang="en-AU" noProof="0"/>
              <a:t>Sublevel</a:t>
            </a:r>
          </a:p>
          <a:p>
            <a:pPr lvl="1"/>
            <a:r>
              <a:rPr lang="en-AU" noProof="0"/>
              <a:t>Sublevel </a:t>
            </a:r>
          </a:p>
          <a:p>
            <a:pPr lvl="2"/>
            <a:r>
              <a:rPr lang="en-AU" noProof="0"/>
              <a:t>Sublevel</a:t>
            </a:r>
          </a:p>
          <a:p>
            <a:pPr lvl="2"/>
            <a:r>
              <a:rPr lang="en-AU" noProof="0"/>
              <a:t>Sublevel</a:t>
            </a:r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B383131E-7B0D-2E48-B2C3-90344D58A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spc="-4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9388" indent="-173038" algn="l" defTabSz="685800" rtl="0" eaLnBrk="1" latinLnBrk="0" hangingPunct="1">
        <a:lnSpc>
          <a:spcPct val="90000"/>
        </a:lnSpc>
        <a:spcBef>
          <a:spcPts val="1350"/>
        </a:spcBef>
        <a:buClr>
          <a:srgbClr val="AB3192"/>
        </a:buClr>
        <a:buFont typeface="Wingdings" pitchFamily="2" charset="2"/>
        <a:buChar char="§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Systemtypsnitt"/>
        <a:buChar char="-"/>
        <a:defRPr sz="16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Systemtypsnitt"/>
        <a:buChar char="-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8874" y="273844"/>
            <a:ext cx="8077374" cy="825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noProof="0" dirty="0"/>
              <a:t>The headline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874" y="1099595"/>
            <a:ext cx="8077374" cy="3365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noProof="0" dirty="0"/>
              <a:t>Level 1</a:t>
            </a:r>
          </a:p>
          <a:p>
            <a:pPr lvl="0"/>
            <a:r>
              <a:rPr lang="en-AU" noProof="0" dirty="0"/>
              <a:t>Level 2</a:t>
            </a:r>
          </a:p>
          <a:p>
            <a:pPr lvl="0"/>
            <a:r>
              <a:rPr lang="en-AU" noProof="0" dirty="0"/>
              <a:t>Level 3</a:t>
            </a:r>
          </a:p>
          <a:p>
            <a:pPr lvl="1"/>
            <a:r>
              <a:rPr lang="en-AU" noProof="0" dirty="0"/>
              <a:t>Sublevel</a:t>
            </a:r>
          </a:p>
          <a:p>
            <a:pPr lvl="1"/>
            <a:r>
              <a:rPr lang="en-AU" noProof="0" dirty="0"/>
              <a:t>Sublevel </a:t>
            </a:r>
          </a:p>
          <a:p>
            <a:pPr lvl="2"/>
            <a:r>
              <a:rPr lang="en-AU" noProof="0" dirty="0"/>
              <a:t>Sublevel</a:t>
            </a:r>
          </a:p>
          <a:p>
            <a:pPr lvl="2"/>
            <a:r>
              <a:rPr lang="en-AU" noProof="0" dirty="0"/>
              <a:t>Sublevel</a:t>
            </a:r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B383131E-7B0D-2E48-B2C3-90344D58A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spc="-4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9388" indent="-173038" algn="l" defTabSz="685800" rtl="0" eaLnBrk="1" latinLnBrk="0" hangingPunct="1">
        <a:lnSpc>
          <a:spcPct val="90000"/>
        </a:lnSpc>
        <a:spcBef>
          <a:spcPts val="1350"/>
        </a:spcBef>
        <a:buClr>
          <a:srgbClr val="AB3192"/>
        </a:buClr>
        <a:buFont typeface="Wingdings" pitchFamily="2" charset="2"/>
        <a:buChar char="§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Systemtypsnitt"/>
        <a:buChar char="-"/>
        <a:defRPr sz="16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Systemtypsnitt"/>
        <a:buChar char="-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8F38DDA-3224-7541-8065-22BE2DF72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704" y="1621632"/>
            <a:ext cx="4089718" cy="1453895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3FB388FF-C06E-C04B-8C42-5607F2F594AA}"/>
              </a:ext>
            </a:extLst>
          </p:cNvPr>
          <p:cNvSpPr/>
          <p:nvPr/>
        </p:nvSpPr>
        <p:spPr>
          <a:xfrm>
            <a:off x="0" y="4429125"/>
            <a:ext cx="750094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212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08D7CCC4-9153-C044-B21B-0B5854075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409" y="566499"/>
            <a:ext cx="4122945" cy="40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29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tshållare för text 9">
            <a:extLst>
              <a:ext uri="{FF2B5EF4-FFF2-40B4-BE49-F238E27FC236}">
                <a16:creationId xmlns:a16="http://schemas.microsoft.com/office/drawing/2014/main" id="{38FF540C-87B5-E345-9803-B5FC55AEC493}"/>
              </a:ext>
            </a:extLst>
          </p:cNvPr>
          <p:cNvSpPr txBox="1">
            <a:spLocks/>
          </p:cNvSpPr>
          <p:nvPr/>
        </p:nvSpPr>
        <p:spPr>
          <a:xfrm>
            <a:off x="312624" y="430830"/>
            <a:ext cx="2619584" cy="451210"/>
          </a:xfrm>
          <a:prstGeom prst="rect">
            <a:avLst/>
          </a:prstGeom>
        </p:spPr>
        <p:txBody>
          <a:bodyPr vert="horz" lIns="91440" tIns="45720" rIns="72000" bIns="45720" rtlCol="0">
            <a:noAutofit/>
          </a:bodyPr>
          <a:lstStyle>
            <a:lvl1pPr marL="635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rgbClr val="AB3192"/>
              </a:buClr>
              <a:buFont typeface="Wingdings" pitchFamily="2" charset="2"/>
              <a:buNone/>
              <a:tabLst/>
              <a:defRPr sz="18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typsnitt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typsnitt"/>
              <a:buChar char="-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Pre-processing; building a visitor profile on-line 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39493BD7-5E1A-1141-BB6C-98DB74BC3AC5}"/>
              </a:ext>
            </a:extLst>
          </p:cNvPr>
          <p:cNvGrpSpPr/>
          <p:nvPr/>
        </p:nvGrpSpPr>
        <p:grpSpPr>
          <a:xfrm>
            <a:off x="1622416" y="1799626"/>
            <a:ext cx="1641346" cy="1261162"/>
            <a:chOff x="3125208" y="1924045"/>
            <a:chExt cx="1641346" cy="1261162"/>
          </a:xfrm>
        </p:grpSpPr>
        <p:sp>
          <p:nvSpPr>
            <p:cNvPr id="2" name="textruta 1">
              <a:extLst>
                <a:ext uri="{FF2B5EF4-FFF2-40B4-BE49-F238E27FC236}">
                  <a16:creationId xmlns:a16="http://schemas.microsoft.com/office/drawing/2014/main" id="{A5A7C678-685B-F845-8D62-8860713DA5D1}"/>
                </a:ext>
              </a:extLst>
            </p:cNvPr>
            <p:cNvSpPr txBox="1"/>
            <p:nvPr/>
          </p:nvSpPr>
          <p:spPr>
            <a:xfrm>
              <a:off x="3125208" y="2169188"/>
              <a:ext cx="1154773" cy="719034"/>
            </a:xfrm>
            <a:prstGeom prst="rect">
              <a:avLst/>
            </a:prstGeom>
            <a:noFill/>
          </p:spPr>
          <p:txBody>
            <a:bodyPr wrap="square" lIns="0" tIns="36000" rIns="0" bIns="36000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Web visit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Lead generation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Digital process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Landing page</a:t>
              </a:r>
            </a:p>
          </p:txBody>
        </p:sp>
        <p:cxnSp>
          <p:nvCxnSpPr>
            <p:cNvPr id="9" name="Vinklad  8">
              <a:extLst>
                <a:ext uri="{FF2B5EF4-FFF2-40B4-BE49-F238E27FC236}">
                  <a16:creationId xmlns:a16="http://schemas.microsoft.com/office/drawing/2014/main" id="{52BD930C-F77F-C74C-AEA3-24212C19FC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9981" y="1924045"/>
              <a:ext cx="439170" cy="612280"/>
            </a:xfrm>
            <a:prstGeom prst="bentConnector3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Rak 11">
              <a:extLst>
                <a:ext uri="{FF2B5EF4-FFF2-40B4-BE49-F238E27FC236}">
                  <a16:creationId xmlns:a16="http://schemas.microsoft.com/office/drawing/2014/main" id="{4AFEE257-A9A6-D544-BBA7-E23FD13AF8F2}"/>
                </a:ext>
              </a:extLst>
            </p:cNvPr>
            <p:cNvCxnSpPr>
              <a:cxnSpLocks/>
              <a:stCxn id="2" idx="3"/>
              <a:endCxn id="183" idx="1"/>
            </p:cNvCxnSpPr>
            <p:nvPr/>
          </p:nvCxnSpPr>
          <p:spPr>
            <a:xfrm flipV="1">
              <a:off x="4279981" y="2525004"/>
              <a:ext cx="486573" cy="370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Vinklad  15">
              <a:extLst>
                <a:ext uri="{FF2B5EF4-FFF2-40B4-BE49-F238E27FC236}">
                  <a16:creationId xmlns:a16="http://schemas.microsoft.com/office/drawing/2014/main" id="{690AD3EC-346A-1148-B976-2089215E3CA7}"/>
                </a:ext>
              </a:extLst>
            </p:cNvPr>
            <p:cNvCxnSpPr>
              <a:cxnSpLocks/>
            </p:cNvCxnSpPr>
            <p:nvPr/>
          </p:nvCxnSpPr>
          <p:spPr>
            <a:xfrm>
              <a:off x="4279981" y="2528705"/>
              <a:ext cx="439170" cy="656502"/>
            </a:xfrm>
            <a:prstGeom prst="bentConnector3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3" name="Grupp 2">
            <a:extLst>
              <a:ext uri="{FF2B5EF4-FFF2-40B4-BE49-F238E27FC236}">
                <a16:creationId xmlns:a16="http://schemas.microsoft.com/office/drawing/2014/main" id="{F20F616C-27F6-EA45-9292-D584365D7E63}"/>
              </a:ext>
            </a:extLst>
          </p:cNvPr>
          <p:cNvGrpSpPr/>
          <p:nvPr/>
        </p:nvGrpSpPr>
        <p:grpSpPr>
          <a:xfrm>
            <a:off x="3263762" y="856662"/>
            <a:ext cx="4312706" cy="3095248"/>
            <a:chOff x="4719151" y="989804"/>
            <a:chExt cx="4312706" cy="3095248"/>
          </a:xfrm>
        </p:grpSpPr>
        <p:grpSp>
          <p:nvGrpSpPr>
            <p:cNvPr id="178" name="Grupp 177">
              <a:extLst>
                <a:ext uri="{FF2B5EF4-FFF2-40B4-BE49-F238E27FC236}">
                  <a16:creationId xmlns:a16="http://schemas.microsoft.com/office/drawing/2014/main" id="{74713B81-41EA-214E-9D19-61BAF1895E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19151" y="1058660"/>
              <a:ext cx="4312706" cy="3026392"/>
              <a:chOff x="3985855" y="774904"/>
              <a:chExt cx="5120898" cy="3593531"/>
            </a:xfrm>
          </p:grpSpPr>
          <p:grpSp>
            <p:nvGrpSpPr>
              <p:cNvPr id="179" name="Grupp 178">
                <a:extLst>
                  <a:ext uri="{FF2B5EF4-FFF2-40B4-BE49-F238E27FC236}">
                    <a16:creationId xmlns:a16="http://schemas.microsoft.com/office/drawing/2014/main" id="{B0BD698E-294D-AF45-97F5-98E7398679ED}"/>
                  </a:ext>
                </a:extLst>
              </p:cNvPr>
              <p:cNvGrpSpPr/>
              <p:nvPr/>
            </p:nvGrpSpPr>
            <p:grpSpPr>
              <a:xfrm>
                <a:off x="3985855" y="774904"/>
                <a:ext cx="5120898" cy="3593531"/>
                <a:chOff x="3985855" y="774904"/>
                <a:chExt cx="5120898" cy="3593531"/>
              </a:xfrm>
            </p:grpSpPr>
            <p:pic>
              <p:nvPicPr>
                <p:cNvPr id="181" name="Bildobjekt 180">
                  <a:extLst>
                    <a:ext uri="{FF2B5EF4-FFF2-40B4-BE49-F238E27FC236}">
                      <a16:creationId xmlns:a16="http://schemas.microsoft.com/office/drawing/2014/main" id="{8E5DDE76-A34F-674A-A84A-5AE46E7F2E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96127" y="2278745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82" name="Bildobjekt 181">
                  <a:extLst>
                    <a:ext uri="{FF2B5EF4-FFF2-40B4-BE49-F238E27FC236}">
                      <a16:creationId xmlns:a16="http://schemas.microsoft.com/office/drawing/2014/main" id="{D628C172-5BE6-CA4C-82C0-DA625282F5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85855" y="3052310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83" name="Bildobjekt 182">
                  <a:extLst>
                    <a:ext uri="{FF2B5EF4-FFF2-40B4-BE49-F238E27FC236}">
                      <a16:creationId xmlns:a16="http://schemas.microsoft.com/office/drawing/2014/main" id="{BDFA0328-3BE9-804D-907E-976566C58D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85855" y="2278745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84" name="Bildobjekt 183">
                  <a:extLst>
                    <a:ext uri="{FF2B5EF4-FFF2-40B4-BE49-F238E27FC236}">
                      <a16:creationId xmlns:a16="http://schemas.microsoft.com/office/drawing/2014/main" id="{F21DA961-197C-7242-A31B-A103E3D720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85855" y="1545761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85" name="Bildobjekt 184">
                  <a:extLst>
                    <a:ext uri="{FF2B5EF4-FFF2-40B4-BE49-F238E27FC236}">
                      <a16:creationId xmlns:a16="http://schemas.microsoft.com/office/drawing/2014/main" id="{336C627F-0540-7146-8708-8526D159DE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96127" y="1545761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86" name="Bildobjekt 185">
                  <a:extLst>
                    <a:ext uri="{FF2B5EF4-FFF2-40B4-BE49-F238E27FC236}">
                      <a16:creationId xmlns:a16="http://schemas.microsoft.com/office/drawing/2014/main" id="{4621D157-3AFB-7B4F-A23D-34EA244A9F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96127" y="3052310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87" name="Bildobjekt 186">
                  <a:extLst>
                    <a:ext uri="{FF2B5EF4-FFF2-40B4-BE49-F238E27FC236}">
                      <a16:creationId xmlns:a16="http://schemas.microsoft.com/office/drawing/2014/main" id="{153CCF1E-2620-0742-8143-0B6BDFDE05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96127" y="774904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88" name="Bildobjekt 187">
                  <a:extLst>
                    <a:ext uri="{FF2B5EF4-FFF2-40B4-BE49-F238E27FC236}">
                      <a16:creationId xmlns:a16="http://schemas.microsoft.com/office/drawing/2014/main" id="{26AE9075-4331-5645-A63A-E49EBC4E37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96127" y="3823166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89" name="Bildobjekt 188">
                  <a:extLst>
                    <a:ext uri="{FF2B5EF4-FFF2-40B4-BE49-F238E27FC236}">
                      <a16:creationId xmlns:a16="http://schemas.microsoft.com/office/drawing/2014/main" id="{5B671307-9B85-3148-95C9-16A6DADA87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71473" y="2278745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90" name="Bildobjekt 189">
                  <a:extLst>
                    <a:ext uri="{FF2B5EF4-FFF2-40B4-BE49-F238E27FC236}">
                      <a16:creationId xmlns:a16="http://schemas.microsoft.com/office/drawing/2014/main" id="{73E874AE-9D76-8F49-96AB-EE3326B7F2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71473" y="1545761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91" name="Bildobjekt 190">
                  <a:extLst>
                    <a:ext uri="{FF2B5EF4-FFF2-40B4-BE49-F238E27FC236}">
                      <a16:creationId xmlns:a16="http://schemas.microsoft.com/office/drawing/2014/main" id="{63B7DC38-16EA-8444-8004-E14A29905B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71473" y="3052310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92" name="Bildobjekt 191">
                  <a:extLst>
                    <a:ext uri="{FF2B5EF4-FFF2-40B4-BE49-F238E27FC236}">
                      <a16:creationId xmlns:a16="http://schemas.microsoft.com/office/drawing/2014/main" id="{C9449B27-42FC-0241-B11A-C0374B884D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71473" y="774904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93" name="Bildobjekt 192">
                  <a:extLst>
                    <a:ext uri="{FF2B5EF4-FFF2-40B4-BE49-F238E27FC236}">
                      <a16:creationId xmlns:a16="http://schemas.microsoft.com/office/drawing/2014/main" id="{B04E5907-0E9B-7547-8113-8E9D48E66B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71473" y="3823166"/>
                  <a:ext cx="647700" cy="495300"/>
                </a:xfrm>
                <a:prstGeom prst="rect">
                  <a:avLst/>
                </a:prstGeom>
              </p:spPr>
            </p:pic>
            <p:grpSp>
              <p:nvGrpSpPr>
                <p:cNvPr id="194" name="Grupp 193">
                  <a:extLst>
                    <a:ext uri="{FF2B5EF4-FFF2-40B4-BE49-F238E27FC236}">
                      <a16:creationId xmlns:a16="http://schemas.microsoft.com/office/drawing/2014/main" id="{4FD0909E-443F-EF41-B019-2FF6A601978D}"/>
                    </a:ext>
                  </a:extLst>
                </p:cNvPr>
                <p:cNvGrpSpPr/>
                <p:nvPr/>
              </p:nvGrpSpPr>
              <p:grpSpPr>
                <a:xfrm>
                  <a:off x="4633886" y="1726332"/>
                  <a:ext cx="802652" cy="762191"/>
                  <a:chOff x="5128066" y="1731108"/>
                  <a:chExt cx="802652" cy="762191"/>
                </a:xfrm>
              </p:grpSpPr>
              <p:cxnSp>
                <p:nvCxnSpPr>
                  <p:cNvPr id="256" name="Rak 255">
                    <a:extLst>
                      <a:ext uri="{FF2B5EF4-FFF2-40B4-BE49-F238E27FC236}">
                        <a16:creationId xmlns:a16="http://schemas.microsoft.com/office/drawing/2014/main" id="{0D1B702F-1F08-0C43-A75A-F85B0CEF33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28066" y="1760315"/>
                    <a:ext cx="362572" cy="732984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7" name="Ellips 256">
                    <a:extLst>
                      <a:ext uri="{FF2B5EF4-FFF2-40B4-BE49-F238E27FC236}">
                        <a16:creationId xmlns:a16="http://schemas.microsoft.com/office/drawing/2014/main" id="{FC05E895-60EC-714B-AE08-254C8CEAF56B}"/>
                      </a:ext>
                    </a:extLst>
                  </p:cNvPr>
                  <p:cNvSpPr/>
                  <p:nvPr/>
                </p:nvSpPr>
                <p:spPr>
                  <a:xfrm>
                    <a:off x="5717073" y="1731108"/>
                    <a:ext cx="213645" cy="213645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195" name="Rak 194">
                  <a:extLst>
                    <a:ext uri="{FF2B5EF4-FFF2-40B4-BE49-F238E27FC236}">
                      <a16:creationId xmlns:a16="http://schemas.microsoft.com/office/drawing/2014/main" id="{AF0A66B4-F170-A34E-921C-4A927E3BB7D5}"/>
                    </a:ext>
                  </a:extLst>
                </p:cNvPr>
                <p:cNvCxnSpPr>
                  <a:cxnSpLocks/>
                  <a:stCxn id="185" idx="3"/>
                  <a:endCxn id="192" idx="1"/>
                </p:cNvCxnSpPr>
                <p:nvPr/>
              </p:nvCxnSpPr>
              <p:spPr>
                <a:xfrm flipV="1">
                  <a:off x="5643827" y="1022554"/>
                  <a:ext cx="427646" cy="770857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Rak 195">
                  <a:extLst>
                    <a:ext uri="{FF2B5EF4-FFF2-40B4-BE49-F238E27FC236}">
                      <a16:creationId xmlns:a16="http://schemas.microsoft.com/office/drawing/2014/main" id="{4FECF9DE-ACA3-E842-A8DF-7D1C49A14AB8}"/>
                    </a:ext>
                  </a:extLst>
                </p:cNvPr>
                <p:cNvCxnSpPr>
                  <a:cxnSpLocks/>
                  <a:stCxn id="185" idx="3"/>
                  <a:endCxn id="189" idx="1"/>
                </p:cNvCxnSpPr>
                <p:nvPr/>
              </p:nvCxnSpPr>
              <p:spPr>
                <a:xfrm>
                  <a:off x="5643827" y="1793411"/>
                  <a:ext cx="427646" cy="732984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7" name="Ellips 196">
                  <a:extLst>
                    <a:ext uri="{FF2B5EF4-FFF2-40B4-BE49-F238E27FC236}">
                      <a16:creationId xmlns:a16="http://schemas.microsoft.com/office/drawing/2014/main" id="{167CDBEB-3441-804B-99F2-B9BF0788CA10}"/>
                    </a:ext>
                  </a:extLst>
                </p:cNvPr>
                <p:cNvSpPr/>
                <p:nvPr/>
              </p:nvSpPr>
              <p:spPr>
                <a:xfrm>
                  <a:off x="6301470" y="941671"/>
                  <a:ext cx="213645" cy="213645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98" name="Bildobjekt 197">
                  <a:extLst>
                    <a:ext uri="{FF2B5EF4-FFF2-40B4-BE49-F238E27FC236}">
                      <a16:creationId xmlns:a16="http://schemas.microsoft.com/office/drawing/2014/main" id="{4B9E2DC6-9E4A-5F45-98CB-9146B90294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331440" y="994696"/>
                  <a:ext cx="153704" cy="107593"/>
                </a:xfrm>
                <a:prstGeom prst="rect">
                  <a:avLst/>
                </a:prstGeom>
              </p:spPr>
            </p:pic>
            <p:grpSp>
              <p:nvGrpSpPr>
                <p:cNvPr id="199" name="Group 5">
                  <a:extLst>
                    <a:ext uri="{FF2B5EF4-FFF2-40B4-BE49-F238E27FC236}">
                      <a16:creationId xmlns:a16="http://schemas.microsoft.com/office/drawing/2014/main" id="{289B54CA-8445-9E42-B577-9504297393E3}"/>
                    </a:ext>
                  </a:extLst>
                </p:cNvPr>
                <p:cNvGrpSpPr/>
                <p:nvPr/>
              </p:nvGrpSpPr>
              <p:grpSpPr>
                <a:xfrm>
                  <a:off x="6294985" y="2446346"/>
                  <a:ext cx="213645" cy="213645"/>
                  <a:chOff x="6805389" y="2471411"/>
                  <a:chExt cx="213645" cy="213645"/>
                </a:xfrm>
              </p:grpSpPr>
              <p:sp>
                <p:nvSpPr>
                  <p:cNvPr id="254" name="Ellips 253">
                    <a:extLst>
                      <a:ext uri="{FF2B5EF4-FFF2-40B4-BE49-F238E27FC236}">
                        <a16:creationId xmlns:a16="http://schemas.microsoft.com/office/drawing/2014/main" id="{77582A74-E188-7A4B-B68B-494B7518565B}"/>
                      </a:ext>
                    </a:extLst>
                  </p:cNvPr>
                  <p:cNvSpPr/>
                  <p:nvPr/>
                </p:nvSpPr>
                <p:spPr>
                  <a:xfrm>
                    <a:off x="6805389" y="2471411"/>
                    <a:ext cx="213645" cy="213645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55" name="Bildobjekt 254">
                    <a:extLst>
                      <a:ext uri="{FF2B5EF4-FFF2-40B4-BE49-F238E27FC236}">
                        <a16:creationId xmlns:a16="http://schemas.microsoft.com/office/drawing/2014/main" id="{D43898A2-F603-944B-8666-FA1FF9E5B6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833650" y="2525868"/>
                    <a:ext cx="153704" cy="10759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0" name="Group 51">
                  <a:extLst>
                    <a:ext uri="{FF2B5EF4-FFF2-40B4-BE49-F238E27FC236}">
                      <a16:creationId xmlns:a16="http://schemas.microsoft.com/office/drawing/2014/main" id="{B638523E-991B-1343-B649-A04F6C2B3C31}"/>
                    </a:ext>
                  </a:extLst>
                </p:cNvPr>
                <p:cNvGrpSpPr/>
                <p:nvPr/>
              </p:nvGrpSpPr>
              <p:grpSpPr>
                <a:xfrm>
                  <a:off x="6309117" y="1706043"/>
                  <a:ext cx="213645" cy="213645"/>
                  <a:chOff x="6805389" y="2471411"/>
                  <a:chExt cx="213645" cy="213645"/>
                </a:xfrm>
              </p:grpSpPr>
              <p:sp>
                <p:nvSpPr>
                  <p:cNvPr id="252" name="Ellips 171">
                    <a:extLst>
                      <a:ext uri="{FF2B5EF4-FFF2-40B4-BE49-F238E27FC236}">
                        <a16:creationId xmlns:a16="http://schemas.microsoft.com/office/drawing/2014/main" id="{07506CED-DA35-4641-AC5C-E5C10FD03B45}"/>
                      </a:ext>
                    </a:extLst>
                  </p:cNvPr>
                  <p:cNvSpPr/>
                  <p:nvPr/>
                </p:nvSpPr>
                <p:spPr>
                  <a:xfrm>
                    <a:off x="6805389" y="2471411"/>
                    <a:ext cx="213645" cy="213645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53" name="Bildobjekt 272">
                    <a:extLst>
                      <a:ext uri="{FF2B5EF4-FFF2-40B4-BE49-F238E27FC236}">
                        <a16:creationId xmlns:a16="http://schemas.microsoft.com/office/drawing/2014/main" id="{13A8F171-18AC-DE4D-B2D9-9FEC41B948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833650" y="2525868"/>
                    <a:ext cx="153704" cy="10759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1" name="Group 59">
                  <a:extLst>
                    <a:ext uri="{FF2B5EF4-FFF2-40B4-BE49-F238E27FC236}">
                      <a16:creationId xmlns:a16="http://schemas.microsoft.com/office/drawing/2014/main" id="{41173D78-68EF-7A4A-8262-210832E93172}"/>
                    </a:ext>
                  </a:extLst>
                </p:cNvPr>
                <p:cNvGrpSpPr/>
                <p:nvPr/>
              </p:nvGrpSpPr>
              <p:grpSpPr>
                <a:xfrm>
                  <a:off x="6279345" y="3210347"/>
                  <a:ext cx="213645" cy="213645"/>
                  <a:chOff x="6805389" y="2471411"/>
                  <a:chExt cx="213645" cy="213645"/>
                </a:xfrm>
              </p:grpSpPr>
              <p:sp>
                <p:nvSpPr>
                  <p:cNvPr id="249" name="Ellips 171">
                    <a:extLst>
                      <a:ext uri="{FF2B5EF4-FFF2-40B4-BE49-F238E27FC236}">
                        <a16:creationId xmlns:a16="http://schemas.microsoft.com/office/drawing/2014/main" id="{15471A8F-A834-5B4D-BE8F-4839EFFB2192}"/>
                      </a:ext>
                    </a:extLst>
                  </p:cNvPr>
                  <p:cNvSpPr/>
                  <p:nvPr/>
                </p:nvSpPr>
                <p:spPr>
                  <a:xfrm>
                    <a:off x="6805389" y="2471411"/>
                    <a:ext cx="213645" cy="213645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51" name="Bildobjekt 272">
                    <a:extLst>
                      <a:ext uri="{FF2B5EF4-FFF2-40B4-BE49-F238E27FC236}">
                        <a16:creationId xmlns:a16="http://schemas.microsoft.com/office/drawing/2014/main" id="{C445124A-ED33-684E-AF00-838054012B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833650" y="2525868"/>
                    <a:ext cx="153704" cy="107593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202" name="Rak 232">
                  <a:extLst>
                    <a:ext uri="{FF2B5EF4-FFF2-40B4-BE49-F238E27FC236}">
                      <a16:creationId xmlns:a16="http://schemas.microsoft.com/office/drawing/2014/main" id="{0C6B9240-9B52-164F-B637-8C7B066EC4BD}"/>
                    </a:ext>
                  </a:extLst>
                </p:cNvPr>
                <p:cNvCxnSpPr>
                  <a:cxnSpLocks/>
                  <a:endCxn id="190" idx="1"/>
                </p:cNvCxnSpPr>
                <p:nvPr/>
              </p:nvCxnSpPr>
              <p:spPr>
                <a:xfrm>
                  <a:off x="5666875" y="1793411"/>
                  <a:ext cx="404598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3" name="Ellips 202">
                  <a:extLst>
                    <a:ext uri="{FF2B5EF4-FFF2-40B4-BE49-F238E27FC236}">
                      <a16:creationId xmlns:a16="http://schemas.microsoft.com/office/drawing/2014/main" id="{11C799E0-D0C7-F74B-BFF5-EDFC128EA14C}"/>
                    </a:ext>
                  </a:extLst>
                </p:cNvPr>
                <p:cNvSpPr/>
                <p:nvPr/>
              </p:nvSpPr>
              <p:spPr>
                <a:xfrm>
                  <a:off x="5214688" y="3218014"/>
                  <a:ext cx="213645" cy="213645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Ellips 203">
                  <a:extLst>
                    <a:ext uri="{FF2B5EF4-FFF2-40B4-BE49-F238E27FC236}">
                      <a16:creationId xmlns:a16="http://schemas.microsoft.com/office/drawing/2014/main" id="{3EB34E7E-6ED3-CF4E-8EA8-86A5D9532736}"/>
                    </a:ext>
                  </a:extLst>
                </p:cNvPr>
                <p:cNvSpPr/>
                <p:nvPr/>
              </p:nvSpPr>
              <p:spPr>
                <a:xfrm>
                  <a:off x="5210674" y="3984023"/>
                  <a:ext cx="213645" cy="213645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Ellips 204">
                  <a:extLst>
                    <a:ext uri="{FF2B5EF4-FFF2-40B4-BE49-F238E27FC236}">
                      <a16:creationId xmlns:a16="http://schemas.microsoft.com/office/drawing/2014/main" id="{D10D494B-7669-A34F-9DD5-606FD95DEA80}"/>
                    </a:ext>
                  </a:extLst>
                </p:cNvPr>
                <p:cNvSpPr/>
                <p:nvPr/>
              </p:nvSpPr>
              <p:spPr>
                <a:xfrm>
                  <a:off x="5198646" y="2443983"/>
                  <a:ext cx="213645" cy="213645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Ellips 205">
                  <a:extLst>
                    <a:ext uri="{FF2B5EF4-FFF2-40B4-BE49-F238E27FC236}">
                      <a16:creationId xmlns:a16="http://schemas.microsoft.com/office/drawing/2014/main" id="{101E8856-FEF6-2240-B470-6C63EA609EDF}"/>
                    </a:ext>
                  </a:extLst>
                </p:cNvPr>
                <p:cNvSpPr/>
                <p:nvPr/>
              </p:nvSpPr>
              <p:spPr>
                <a:xfrm>
                  <a:off x="4229470" y="3212363"/>
                  <a:ext cx="213645" cy="213645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Ellips 206">
                  <a:extLst>
                    <a:ext uri="{FF2B5EF4-FFF2-40B4-BE49-F238E27FC236}">
                      <a16:creationId xmlns:a16="http://schemas.microsoft.com/office/drawing/2014/main" id="{2ADAE888-39E3-0A43-B0F5-407BEE239898}"/>
                    </a:ext>
                  </a:extLst>
                </p:cNvPr>
                <p:cNvSpPr/>
                <p:nvPr/>
              </p:nvSpPr>
              <p:spPr>
                <a:xfrm>
                  <a:off x="4195666" y="1698666"/>
                  <a:ext cx="213645" cy="213645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Ellips 207">
                  <a:extLst>
                    <a:ext uri="{FF2B5EF4-FFF2-40B4-BE49-F238E27FC236}">
                      <a16:creationId xmlns:a16="http://schemas.microsoft.com/office/drawing/2014/main" id="{46E37961-0A9B-5F40-97DA-94698EC1211A}"/>
                    </a:ext>
                  </a:extLst>
                </p:cNvPr>
                <p:cNvSpPr/>
                <p:nvPr/>
              </p:nvSpPr>
              <p:spPr>
                <a:xfrm>
                  <a:off x="5214688" y="944038"/>
                  <a:ext cx="213645" cy="213645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09" name="Rak 208">
                  <a:extLst>
                    <a:ext uri="{FF2B5EF4-FFF2-40B4-BE49-F238E27FC236}">
                      <a16:creationId xmlns:a16="http://schemas.microsoft.com/office/drawing/2014/main" id="{B63AE253-82D7-5843-AE96-2AAE530FE9F9}"/>
                    </a:ext>
                  </a:extLst>
                </p:cNvPr>
                <p:cNvCxnSpPr>
                  <a:stCxn id="183" idx="0"/>
                  <a:endCxn id="184" idx="2"/>
                </p:cNvCxnSpPr>
                <p:nvPr/>
              </p:nvCxnSpPr>
              <p:spPr>
                <a:xfrm flipV="1">
                  <a:off x="4309705" y="2041061"/>
                  <a:ext cx="0" cy="237684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Vinklad  209">
                  <a:extLst>
                    <a:ext uri="{FF2B5EF4-FFF2-40B4-BE49-F238E27FC236}">
                      <a16:creationId xmlns:a16="http://schemas.microsoft.com/office/drawing/2014/main" id="{77DE3AAC-C581-9946-8B1E-B0BE734A6983}"/>
                    </a:ext>
                  </a:extLst>
                </p:cNvPr>
                <p:cNvCxnSpPr>
                  <a:stCxn id="184" idx="0"/>
                  <a:endCxn id="187" idx="1"/>
                </p:cNvCxnSpPr>
                <p:nvPr/>
              </p:nvCxnSpPr>
              <p:spPr>
                <a:xfrm rot="5400000" flipH="1" flipV="1">
                  <a:off x="4391313" y="940947"/>
                  <a:ext cx="523207" cy="686422"/>
                </a:xfrm>
                <a:prstGeom prst="bentConnector2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Rak 210">
                  <a:extLst>
                    <a:ext uri="{FF2B5EF4-FFF2-40B4-BE49-F238E27FC236}">
                      <a16:creationId xmlns:a16="http://schemas.microsoft.com/office/drawing/2014/main" id="{DF29E137-D92E-D743-B8B1-8EBE6E05D9FA}"/>
                    </a:ext>
                  </a:extLst>
                </p:cNvPr>
                <p:cNvCxnSpPr>
                  <a:stCxn id="187" idx="3"/>
                  <a:endCxn id="192" idx="1"/>
                </p:cNvCxnSpPr>
                <p:nvPr/>
              </p:nvCxnSpPr>
              <p:spPr>
                <a:xfrm>
                  <a:off x="5643827" y="1022554"/>
                  <a:ext cx="427646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Rak 211">
                  <a:extLst>
                    <a:ext uri="{FF2B5EF4-FFF2-40B4-BE49-F238E27FC236}">
                      <a16:creationId xmlns:a16="http://schemas.microsoft.com/office/drawing/2014/main" id="{B8F4A07F-426A-384F-938B-4DB84C397160}"/>
                    </a:ext>
                  </a:extLst>
                </p:cNvPr>
                <p:cNvCxnSpPr>
                  <a:stCxn id="183" idx="3"/>
                  <a:endCxn id="181" idx="1"/>
                </p:cNvCxnSpPr>
                <p:nvPr/>
              </p:nvCxnSpPr>
              <p:spPr>
                <a:xfrm>
                  <a:off x="4633555" y="2526395"/>
                  <a:ext cx="362572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Rak 212">
                  <a:extLst>
                    <a:ext uri="{FF2B5EF4-FFF2-40B4-BE49-F238E27FC236}">
                      <a16:creationId xmlns:a16="http://schemas.microsoft.com/office/drawing/2014/main" id="{D831CEDC-B8C2-154D-9CBC-2012C1F45FAF}"/>
                    </a:ext>
                  </a:extLst>
                </p:cNvPr>
                <p:cNvCxnSpPr>
                  <a:stCxn id="181" idx="2"/>
                  <a:endCxn id="186" idx="0"/>
                </p:cNvCxnSpPr>
                <p:nvPr/>
              </p:nvCxnSpPr>
              <p:spPr>
                <a:xfrm>
                  <a:off x="5319977" y="2774045"/>
                  <a:ext cx="0" cy="278265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Vinklad  213">
                  <a:extLst>
                    <a:ext uri="{FF2B5EF4-FFF2-40B4-BE49-F238E27FC236}">
                      <a16:creationId xmlns:a16="http://schemas.microsoft.com/office/drawing/2014/main" id="{5E6C078C-BA78-9C4B-8F4A-93D725BEC4D5}"/>
                    </a:ext>
                  </a:extLst>
                </p:cNvPr>
                <p:cNvCxnSpPr>
                  <a:stCxn id="182" idx="2"/>
                  <a:endCxn id="188" idx="1"/>
                </p:cNvCxnSpPr>
                <p:nvPr/>
              </p:nvCxnSpPr>
              <p:spPr>
                <a:xfrm rot="16200000" flipH="1">
                  <a:off x="4391313" y="3466002"/>
                  <a:ext cx="523206" cy="686422"/>
                </a:xfrm>
                <a:prstGeom prst="bentConnector2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Rak 214">
                  <a:extLst>
                    <a:ext uri="{FF2B5EF4-FFF2-40B4-BE49-F238E27FC236}">
                      <a16:creationId xmlns:a16="http://schemas.microsoft.com/office/drawing/2014/main" id="{D9055CB1-F37D-4F4B-9C1F-C0CDFE4F3E66}"/>
                    </a:ext>
                  </a:extLst>
                </p:cNvPr>
                <p:cNvCxnSpPr>
                  <a:stCxn id="186" idx="3"/>
                  <a:endCxn id="191" idx="1"/>
                </p:cNvCxnSpPr>
                <p:nvPr/>
              </p:nvCxnSpPr>
              <p:spPr>
                <a:xfrm>
                  <a:off x="5643827" y="3299960"/>
                  <a:ext cx="427646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16" name="Ellips 215">
                  <a:extLst>
                    <a:ext uri="{FF2B5EF4-FFF2-40B4-BE49-F238E27FC236}">
                      <a16:creationId xmlns:a16="http://schemas.microsoft.com/office/drawing/2014/main" id="{D6E14C55-80F1-234B-AAAE-4AB9CC9BAF9A}"/>
                    </a:ext>
                  </a:extLst>
                </p:cNvPr>
                <p:cNvSpPr/>
                <p:nvPr/>
              </p:nvSpPr>
              <p:spPr>
                <a:xfrm>
                  <a:off x="6297459" y="3993682"/>
                  <a:ext cx="213645" cy="213645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17" name="Bildobjekt 216">
                  <a:extLst>
                    <a:ext uri="{FF2B5EF4-FFF2-40B4-BE49-F238E27FC236}">
                      <a16:creationId xmlns:a16="http://schemas.microsoft.com/office/drawing/2014/main" id="{8C511D55-2C1C-4449-99CC-57A968E99E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327429" y="4046707"/>
                  <a:ext cx="153704" cy="107593"/>
                </a:xfrm>
                <a:prstGeom prst="rect">
                  <a:avLst/>
                </a:prstGeom>
              </p:spPr>
            </p:pic>
            <p:cxnSp>
              <p:nvCxnSpPr>
                <p:cNvPr id="218" name="Rak 217">
                  <a:extLst>
                    <a:ext uri="{FF2B5EF4-FFF2-40B4-BE49-F238E27FC236}">
                      <a16:creationId xmlns:a16="http://schemas.microsoft.com/office/drawing/2014/main" id="{43527AC3-59D9-F844-ACA0-90FEFE17585B}"/>
                    </a:ext>
                  </a:extLst>
                </p:cNvPr>
                <p:cNvCxnSpPr>
                  <a:stCxn id="188" idx="3"/>
                  <a:endCxn id="193" idx="1"/>
                </p:cNvCxnSpPr>
                <p:nvPr/>
              </p:nvCxnSpPr>
              <p:spPr>
                <a:xfrm>
                  <a:off x="5643827" y="4070816"/>
                  <a:ext cx="427646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219" name="Grupp 218">
                  <a:extLst>
                    <a:ext uri="{FF2B5EF4-FFF2-40B4-BE49-F238E27FC236}">
                      <a16:creationId xmlns:a16="http://schemas.microsoft.com/office/drawing/2014/main" id="{20CD70EC-118B-3847-AB5E-D644F702F6EE}"/>
                    </a:ext>
                  </a:extLst>
                </p:cNvPr>
                <p:cNvGrpSpPr/>
                <p:nvPr/>
              </p:nvGrpSpPr>
              <p:grpSpPr>
                <a:xfrm>
                  <a:off x="6719173" y="774904"/>
                  <a:ext cx="2387580" cy="3593531"/>
                  <a:chOff x="6719173" y="774904"/>
                  <a:chExt cx="2387580" cy="3593531"/>
                </a:xfrm>
              </p:grpSpPr>
              <p:sp>
                <p:nvSpPr>
                  <p:cNvPr id="220" name="TextBox 55">
                    <a:extLst>
                      <a:ext uri="{FF2B5EF4-FFF2-40B4-BE49-F238E27FC236}">
                        <a16:creationId xmlns:a16="http://schemas.microsoft.com/office/drawing/2014/main" id="{76CCA926-A53A-D848-977E-469DC8F2E002}"/>
                      </a:ext>
                    </a:extLst>
                  </p:cNvPr>
                  <p:cNvSpPr txBox="1"/>
                  <p:nvPr/>
                </p:nvSpPr>
                <p:spPr>
                  <a:xfrm>
                    <a:off x="7723607" y="1557636"/>
                    <a:ext cx="1368080" cy="5116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n-ea"/>
                        <a:cs typeface="+mn-cs"/>
                      </a:rPr>
                      <a:t>Pre-booked digital meetings</a:t>
                    </a:r>
                  </a:p>
                </p:txBody>
              </p:sp>
              <p:sp>
                <p:nvSpPr>
                  <p:cNvPr id="221" name="TextBox 58">
                    <a:extLst>
                      <a:ext uri="{FF2B5EF4-FFF2-40B4-BE49-F238E27FC236}">
                        <a16:creationId xmlns:a16="http://schemas.microsoft.com/office/drawing/2014/main" id="{0BD91B90-A210-A348-AD59-64E23EA82587}"/>
                      </a:ext>
                    </a:extLst>
                  </p:cNvPr>
                  <p:cNvSpPr txBox="1"/>
                  <p:nvPr/>
                </p:nvSpPr>
                <p:spPr>
                  <a:xfrm>
                    <a:off x="7732939" y="3050472"/>
                    <a:ext cx="1368079" cy="5116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n-ea"/>
                        <a:cs typeface="+mn-cs"/>
                      </a:rPr>
                      <a:t>Marketing content or forms</a:t>
                    </a:r>
                  </a:p>
                </p:txBody>
              </p:sp>
              <p:sp>
                <p:nvSpPr>
                  <p:cNvPr id="223" name="TextBox 58">
                    <a:extLst>
                      <a:ext uri="{FF2B5EF4-FFF2-40B4-BE49-F238E27FC236}">
                        <a16:creationId xmlns:a16="http://schemas.microsoft.com/office/drawing/2014/main" id="{56E0FCAF-ADAE-DB4F-B8A2-5B578FD3D10D}"/>
                      </a:ext>
                    </a:extLst>
                  </p:cNvPr>
                  <p:cNvSpPr txBox="1"/>
                  <p:nvPr/>
                </p:nvSpPr>
                <p:spPr>
                  <a:xfrm>
                    <a:off x="7738674" y="3856801"/>
                    <a:ext cx="1368079" cy="5116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n-ea"/>
                        <a:cs typeface="+mn-cs"/>
                      </a:rPr>
                      <a:t>BOT-assisted engagement</a:t>
                    </a:r>
                  </a:p>
                </p:txBody>
              </p:sp>
              <p:pic>
                <p:nvPicPr>
                  <p:cNvPr id="224" name="Bildobjekt 223">
                    <a:extLst>
                      <a:ext uri="{FF2B5EF4-FFF2-40B4-BE49-F238E27FC236}">
                        <a16:creationId xmlns:a16="http://schemas.microsoft.com/office/drawing/2014/main" id="{99A31D3F-3DC0-094F-A728-A7DEB3D6D9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54239" y="2278745"/>
                    <a:ext cx="647700" cy="495300"/>
                  </a:xfrm>
                  <a:prstGeom prst="rect">
                    <a:avLst/>
                  </a:prstGeom>
                </p:spPr>
              </p:pic>
              <p:pic>
                <p:nvPicPr>
                  <p:cNvPr id="225" name="Bildobjekt 224">
                    <a:extLst>
                      <a:ext uri="{FF2B5EF4-FFF2-40B4-BE49-F238E27FC236}">
                        <a16:creationId xmlns:a16="http://schemas.microsoft.com/office/drawing/2014/main" id="{C7B2A22F-36A5-4A42-91B9-9567290BAD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54239" y="1545761"/>
                    <a:ext cx="647700" cy="495300"/>
                  </a:xfrm>
                  <a:prstGeom prst="rect">
                    <a:avLst/>
                  </a:prstGeom>
                </p:spPr>
              </p:pic>
              <p:pic>
                <p:nvPicPr>
                  <p:cNvPr id="226" name="Bildobjekt 225">
                    <a:extLst>
                      <a:ext uri="{FF2B5EF4-FFF2-40B4-BE49-F238E27FC236}">
                        <a16:creationId xmlns:a16="http://schemas.microsoft.com/office/drawing/2014/main" id="{8DF8A8A1-D37C-5D48-8095-5D53E0A825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54239" y="3052310"/>
                    <a:ext cx="647700" cy="495300"/>
                  </a:xfrm>
                  <a:prstGeom prst="rect">
                    <a:avLst/>
                  </a:prstGeom>
                </p:spPr>
              </p:pic>
              <p:pic>
                <p:nvPicPr>
                  <p:cNvPr id="228" name="Bildobjekt 227">
                    <a:extLst>
                      <a:ext uri="{FF2B5EF4-FFF2-40B4-BE49-F238E27FC236}">
                        <a16:creationId xmlns:a16="http://schemas.microsoft.com/office/drawing/2014/main" id="{B4FB7150-0500-CC44-BD56-AF780BC23C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54239" y="774904"/>
                    <a:ext cx="647700" cy="495300"/>
                  </a:xfrm>
                  <a:prstGeom prst="rect">
                    <a:avLst/>
                  </a:prstGeom>
                </p:spPr>
              </p:pic>
              <p:pic>
                <p:nvPicPr>
                  <p:cNvPr id="229" name="Bildobjekt 228">
                    <a:extLst>
                      <a:ext uri="{FF2B5EF4-FFF2-40B4-BE49-F238E27FC236}">
                        <a16:creationId xmlns:a16="http://schemas.microsoft.com/office/drawing/2014/main" id="{EE075118-00A0-A04D-A432-671AE0F571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54239" y="3823166"/>
                    <a:ext cx="647700" cy="495300"/>
                  </a:xfrm>
                  <a:prstGeom prst="rect">
                    <a:avLst/>
                  </a:prstGeom>
                </p:spPr>
              </p:pic>
              <p:cxnSp>
                <p:nvCxnSpPr>
                  <p:cNvPr id="231" name="Rak 230">
                    <a:extLst>
                      <a:ext uri="{FF2B5EF4-FFF2-40B4-BE49-F238E27FC236}">
                        <a16:creationId xmlns:a16="http://schemas.microsoft.com/office/drawing/2014/main" id="{C1F04F42-F7F3-9546-8EA4-FBF522D2EDC2}"/>
                      </a:ext>
                    </a:extLst>
                  </p:cNvPr>
                  <p:cNvCxnSpPr>
                    <a:cxnSpLocks/>
                    <a:stCxn id="228" idx="1"/>
                    <a:endCxn id="192" idx="3"/>
                  </p:cNvCxnSpPr>
                  <p:nvPr/>
                </p:nvCxnSpPr>
                <p:spPr>
                  <a:xfrm flipH="1">
                    <a:off x="6719173" y="1022554"/>
                    <a:ext cx="335066" cy="0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2" name="Ellips 231">
                    <a:extLst>
                      <a:ext uri="{FF2B5EF4-FFF2-40B4-BE49-F238E27FC236}">
                        <a16:creationId xmlns:a16="http://schemas.microsoft.com/office/drawing/2014/main" id="{D184B2E9-912A-0D45-972C-DF37B2533F38}"/>
                      </a:ext>
                    </a:extLst>
                  </p:cNvPr>
                  <p:cNvSpPr/>
                  <p:nvPr/>
                </p:nvSpPr>
                <p:spPr>
                  <a:xfrm>
                    <a:off x="7272070" y="936669"/>
                    <a:ext cx="213645" cy="213645"/>
                  </a:xfrm>
                  <a:prstGeom prst="ellipse">
                    <a:avLst/>
                  </a:prstGeom>
                  <a:solidFill>
                    <a:srgbClr val="92D05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34" name="Rak 233">
                    <a:extLst>
                      <a:ext uri="{FF2B5EF4-FFF2-40B4-BE49-F238E27FC236}">
                        <a16:creationId xmlns:a16="http://schemas.microsoft.com/office/drawing/2014/main" id="{78BFE850-830C-0743-A899-5BDCF030F6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19173" y="2536744"/>
                    <a:ext cx="335066" cy="0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5" name="Ellips 234">
                    <a:extLst>
                      <a:ext uri="{FF2B5EF4-FFF2-40B4-BE49-F238E27FC236}">
                        <a16:creationId xmlns:a16="http://schemas.microsoft.com/office/drawing/2014/main" id="{390EFC48-AB51-BF42-B471-3E75EA823116}"/>
                      </a:ext>
                    </a:extLst>
                  </p:cNvPr>
                  <p:cNvSpPr/>
                  <p:nvPr/>
                </p:nvSpPr>
                <p:spPr>
                  <a:xfrm>
                    <a:off x="7288779" y="2463752"/>
                    <a:ext cx="213645" cy="213645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7" name="TextBox 4">
                    <a:extLst>
                      <a:ext uri="{FF2B5EF4-FFF2-40B4-BE49-F238E27FC236}">
                        <a16:creationId xmlns:a16="http://schemas.microsoft.com/office/drawing/2014/main" id="{296AC58E-B6CF-7446-BE14-FB2BCA35D686}"/>
                      </a:ext>
                    </a:extLst>
                  </p:cNvPr>
                  <p:cNvSpPr txBox="1"/>
                  <p:nvPr/>
                </p:nvSpPr>
                <p:spPr>
                  <a:xfrm>
                    <a:off x="7723606" y="877117"/>
                    <a:ext cx="906824" cy="3106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n-ea"/>
                        <a:cs typeface="+mn-cs"/>
                      </a:rPr>
                      <a:t>Voice call</a:t>
                    </a:r>
                  </a:p>
                </p:txBody>
              </p:sp>
              <p:sp>
                <p:nvSpPr>
                  <p:cNvPr id="238" name="TextBox 48">
                    <a:extLst>
                      <a:ext uri="{FF2B5EF4-FFF2-40B4-BE49-F238E27FC236}">
                        <a16:creationId xmlns:a16="http://schemas.microsoft.com/office/drawing/2014/main" id="{59FF7D34-327F-6B4D-91E8-E451670C91E4}"/>
                      </a:ext>
                    </a:extLst>
                  </p:cNvPr>
                  <p:cNvSpPr txBox="1"/>
                  <p:nvPr/>
                </p:nvSpPr>
                <p:spPr>
                  <a:xfrm>
                    <a:off x="7731961" y="2394314"/>
                    <a:ext cx="554885" cy="3106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n-ea"/>
                        <a:cs typeface="+mn-cs"/>
                      </a:rPr>
                      <a:t>Chat</a:t>
                    </a:r>
                  </a:p>
                </p:txBody>
              </p:sp>
              <p:sp>
                <p:nvSpPr>
                  <p:cNvPr id="239" name="Ellips 173">
                    <a:extLst>
                      <a:ext uri="{FF2B5EF4-FFF2-40B4-BE49-F238E27FC236}">
                        <a16:creationId xmlns:a16="http://schemas.microsoft.com/office/drawing/2014/main" id="{179F9421-D4E7-D94C-97F0-6634CE94A2E5}"/>
                      </a:ext>
                    </a:extLst>
                  </p:cNvPr>
                  <p:cNvSpPr/>
                  <p:nvPr/>
                </p:nvSpPr>
                <p:spPr>
                  <a:xfrm>
                    <a:off x="7281989" y="1706043"/>
                    <a:ext cx="213645" cy="213645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41" name="Rak 232">
                    <a:extLst>
                      <a:ext uri="{FF2B5EF4-FFF2-40B4-BE49-F238E27FC236}">
                        <a16:creationId xmlns:a16="http://schemas.microsoft.com/office/drawing/2014/main" id="{32E081C0-EA4D-0543-9A5D-EF25A5611381}"/>
                      </a:ext>
                    </a:extLst>
                  </p:cNvPr>
                  <p:cNvCxnSpPr>
                    <a:cxnSpLocks/>
                    <a:stCxn id="190" idx="3"/>
                  </p:cNvCxnSpPr>
                  <p:nvPr/>
                </p:nvCxnSpPr>
                <p:spPr>
                  <a:xfrm>
                    <a:off x="6719173" y="1793412"/>
                    <a:ext cx="341198" cy="0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3" name="Ellips 173">
                    <a:extLst>
                      <a:ext uri="{FF2B5EF4-FFF2-40B4-BE49-F238E27FC236}">
                        <a16:creationId xmlns:a16="http://schemas.microsoft.com/office/drawing/2014/main" id="{FE676BBC-02A7-B24B-A813-2E211B5EF4BD}"/>
                      </a:ext>
                    </a:extLst>
                  </p:cNvPr>
                  <p:cNvSpPr/>
                  <p:nvPr/>
                </p:nvSpPr>
                <p:spPr>
                  <a:xfrm>
                    <a:off x="7281372" y="3236240"/>
                    <a:ext cx="213645" cy="213645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44" name="Rak 243">
                    <a:extLst>
                      <a:ext uri="{FF2B5EF4-FFF2-40B4-BE49-F238E27FC236}">
                        <a16:creationId xmlns:a16="http://schemas.microsoft.com/office/drawing/2014/main" id="{7B5015BD-7DDF-C749-975B-D267F0970A67}"/>
                      </a:ext>
                    </a:extLst>
                  </p:cNvPr>
                  <p:cNvCxnSpPr>
                    <a:stCxn id="191" idx="3"/>
                    <a:endCxn id="226" idx="1"/>
                  </p:cNvCxnSpPr>
                  <p:nvPr/>
                </p:nvCxnSpPr>
                <p:spPr>
                  <a:xfrm>
                    <a:off x="6719173" y="3299960"/>
                    <a:ext cx="335066" cy="0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5" name="Ellips 173">
                    <a:extLst>
                      <a:ext uri="{FF2B5EF4-FFF2-40B4-BE49-F238E27FC236}">
                        <a16:creationId xmlns:a16="http://schemas.microsoft.com/office/drawing/2014/main" id="{D96DA0A8-8924-0B49-BE04-234AC4371D1D}"/>
                      </a:ext>
                    </a:extLst>
                  </p:cNvPr>
                  <p:cNvSpPr/>
                  <p:nvPr/>
                </p:nvSpPr>
                <p:spPr>
                  <a:xfrm>
                    <a:off x="7266433" y="3988395"/>
                    <a:ext cx="213645" cy="213645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46" name="Rak 245">
                    <a:extLst>
                      <a:ext uri="{FF2B5EF4-FFF2-40B4-BE49-F238E27FC236}">
                        <a16:creationId xmlns:a16="http://schemas.microsoft.com/office/drawing/2014/main" id="{4A4CEDE4-EBE7-764F-82C6-B46BFB7CE7EF}"/>
                      </a:ext>
                    </a:extLst>
                  </p:cNvPr>
                  <p:cNvCxnSpPr>
                    <a:stCxn id="193" idx="3"/>
                    <a:endCxn id="229" idx="1"/>
                  </p:cNvCxnSpPr>
                  <p:nvPr/>
                </p:nvCxnSpPr>
                <p:spPr>
                  <a:xfrm>
                    <a:off x="6719173" y="4070816"/>
                    <a:ext cx="335066" cy="0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80" name="Ellips 179">
                <a:extLst>
                  <a:ext uri="{FF2B5EF4-FFF2-40B4-BE49-F238E27FC236}">
                    <a16:creationId xmlns:a16="http://schemas.microsoft.com/office/drawing/2014/main" id="{1B91EEA7-0065-A14D-83B5-296887DFAE66}"/>
                  </a:ext>
                </a:extLst>
              </p:cNvPr>
              <p:cNvSpPr/>
              <p:nvPr/>
            </p:nvSpPr>
            <p:spPr>
              <a:xfrm>
                <a:off x="4191779" y="2428975"/>
                <a:ext cx="213645" cy="213645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1" name="Bildobjekt 90">
              <a:extLst>
                <a:ext uri="{FF2B5EF4-FFF2-40B4-BE49-F238E27FC236}">
                  <a16:creationId xmlns:a16="http://schemas.microsoft.com/office/drawing/2014/main" id="{EA16CF5C-7A69-FA47-92B3-58378409C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04948" y="1622072"/>
              <a:ext cx="214918" cy="206322"/>
            </a:xfrm>
            <a:prstGeom prst="rect">
              <a:avLst/>
            </a:prstGeom>
          </p:spPr>
        </p:pic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7B8E7471-528D-5C49-B365-3E649FC6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2354" y="2930136"/>
              <a:ext cx="222438" cy="204643"/>
            </a:xfrm>
            <a:prstGeom prst="rect">
              <a:avLst/>
            </a:prstGeom>
          </p:spPr>
        </p:pic>
        <p:pic>
          <p:nvPicPr>
            <p:cNvPr id="17" name="Bildobjekt 16">
              <a:extLst>
                <a:ext uri="{FF2B5EF4-FFF2-40B4-BE49-F238E27FC236}">
                  <a16:creationId xmlns:a16="http://schemas.microsoft.com/office/drawing/2014/main" id="{5CF6FE57-2DFD-DC4A-8B76-78868C0A7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16841" y="989804"/>
              <a:ext cx="222391" cy="222391"/>
            </a:xfrm>
            <a:prstGeom prst="rect">
              <a:avLst/>
            </a:prstGeom>
          </p:spPr>
        </p:pic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4E0BBE7F-ED36-604D-ADAC-F792D1EF1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89560" y="2263053"/>
              <a:ext cx="235817" cy="235817"/>
            </a:xfrm>
            <a:prstGeom prst="rect">
              <a:avLst/>
            </a:prstGeom>
          </p:spPr>
        </p:pic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01B705B3-A524-AB4F-B959-A79ECD234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1907" y="3575241"/>
              <a:ext cx="254833" cy="249411"/>
            </a:xfrm>
            <a:prstGeom prst="rect">
              <a:avLst/>
            </a:prstGeom>
          </p:spPr>
        </p:pic>
      </p:grpSp>
      <p:grpSp>
        <p:nvGrpSpPr>
          <p:cNvPr id="85" name="Grupp 1">
            <a:extLst>
              <a:ext uri="{FF2B5EF4-FFF2-40B4-BE49-F238E27FC236}">
                <a16:creationId xmlns:a16="http://schemas.microsoft.com/office/drawing/2014/main" id="{AEAFA06A-5FE8-1947-AFEB-81B69A12B74A}"/>
              </a:ext>
            </a:extLst>
          </p:cNvPr>
          <p:cNvGrpSpPr/>
          <p:nvPr/>
        </p:nvGrpSpPr>
        <p:grpSpPr>
          <a:xfrm>
            <a:off x="3997264" y="4023021"/>
            <a:ext cx="2967159" cy="892068"/>
            <a:chOff x="5427055" y="3352801"/>
            <a:chExt cx="3861025" cy="1367664"/>
          </a:xfrm>
        </p:grpSpPr>
        <p:pic>
          <p:nvPicPr>
            <p:cNvPr id="86" name="Bildobjekt 10">
              <a:extLst>
                <a:ext uri="{FF2B5EF4-FFF2-40B4-BE49-F238E27FC236}">
                  <a16:creationId xmlns:a16="http://schemas.microsoft.com/office/drawing/2014/main" id="{8A1EC91C-B28A-9243-BE21-4239DEFDF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27055" y="3732893"/>
              <a:ext cx="698500" cy="546100"/>
            </a:xfrm>
            <a:prstGeom prst="rect">
              <a:avLst/>
            </a:prstGeom>
          </p:spPr>
        </p:pic>
        <p:pic>
          <p:nvPicPr>
            <p:cNvPr id="87" name="Bildobjekt 57">
              <a:extLst>
                <a:ext uri="{FF2B5EF4-FFF2-40B4-BE49-F238E27FC236}">
                  <a16:creationId xmlns:a16="http://schemas.microsoft.com/office/drawing/2014/main" id="{6A809885-D666-FA49-A8C0-0B2BCEF4A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65255" y="3732893"/>
              <a:ext cx="698500" cy="546100"/>
            </a:xfrm>
            <a:prstGeom prst="rect">
              <a:avLst/>
            </a:prstGeom>
          </p:spPr>
        </p:pic>
        <p:pic>
          <p:nvPicPr>
            <p:cNvPr id="88" name="Bildobjekt 58">
              <a:extLst>
                <a:ext uri="{FF2B5EF4-FFF2-40B4-BE49-F238E27FC236}">
                  <a16:creationId xmlns:a16="http://schemas.microsoft.com/office/drawing/2014/main" id="{CA719EBF-481A-1942-A18D-095F1835E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88215" y="3732893"/>
              <a:ext cx="698500" cy="546100"/>
            </a:xfrm>
            <a:prstGeom prst="rect">
              <a:avLst/>
            </a:prstGeom>
          </p:spPr>
        </p:pic>
        <p:pic>
          <p:nvPicPr>
            <p:cNvPr id="89" name="Bildobjekt 59">
              <a:extLst>
                <a:ext uri="{FF2B5EF4-FFF2-40B4-BE49-F238E27FC236}">
                  <a16:creationId xmlns:a16="http://schemas.microsoft.com/office/drawing/2014/main" id="{EEE9F9EB-BA38-7546-9FAC-3959E34E8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80695" y="3732893"/>
              <a:ext cx="698500" cy="546100"/>
            </a:xfrm>
            <a:prstGeom prst="rect">
              <a:avLst/>
            </a:prstGeom>
          </p:spPr>
        </p:pic>
        <p:sp>
          <p:nvSpPr>
            <p:cNvPr id="90" name="textruta 11">
              <a:extLst>
                <a:ext uri="{FF2B5EF4-FFF2-40B4-BE49-F238E27FC236}">
                  <a16:creationId xmlns:a16="http://schemas.microsoft.com/office/drawing/2014/main" id="{24A91046-F331-CD42-BD40-B0A596AA996E}"/>
                </a:ext>
              </a:extLst>
            </p:cNvPr>
            <p:cNvSpPr txBox="1"/>
            <p:nvPr/>
          </p:nvSpPr>
          <p:spPr>
            <a:xfrm>
              <a:off x="5518060" y="429578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ERP</a:t>
              </a:r>
            </a:p>
          </p:txBody>
        </p:sp>
        <p:sp>
          <p:nvSpPr>
            <p:cNvPr id="92" name="textruta 60">
              <a:extLst>
                <a:ext uri="{FF2B5EF4-FFF2-40B4-BE49-F238E27FC236}">
                  <a16:creationId xmlns:a16="http://schemas.microsoft.com/office/drawing/2014/main" id="{F9AE8F77-1CFA-0147-837A-7896885C6434}"/>
                </a:ext>
              </a:extLst>
            </p:cNvPr>
            <p:cNvSpPr txBox="1"/>
            <p:nvPr/>
          </p:nvSpPr>
          <p:spPr>
            <a:xfrm>
              <a:off x="6203860" y="4295788"/>
              <a:ext cx="7464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Analytics</a:t>
              </a:r>
            </a:p>
          </p:txBody>
        </p:sp>
        <p:sp>
          <p:nvSpPr>
            <p:cNvPr id="93" name="textruta 61">
              <a:extLst>
                <a:ext uri="{FF2B5EF4-FFF2-40B4-BE49-F238E27FC236}">
                  <a16:creationId xmlns:a16="http://schemas.microsoft.com/office/drawing/2014/main" id="{333FB3E1-0029-A147-840F-29D0A8EDDD7A}"/>
                </a:ext>
              </a:extLst>
            </p:cNvPr>
            <p:cNvSpPr txBox="1"/>
            <p:nvPr/>
          </p:nvSpPr>
          <p:spPr>
            <a:xfrm>
              <a:off x="7113086" y="4300287"/>
              <a:ext cx="478017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CRM</a:t>
              </a:r>
            </a:p>
          </p:txBody>
        </p:sp>
        <p:sp>
          <p:nvSpPr>
            <p:cNvPr id="94" name="textruta 63">
              <a:extLst>
                <a:ext uri="{FF2B5EF4-FFF2-40B4-BE49-F238E27FC236}">
                  <a16:creationId xmlns:a16="http://schemas.microsoft.com/office/drawing/2014/main" id="{071FF428-8877-E74C-ACE2-BC14C655A2FC}"/>
                </a:ext>
              </a:extLst>
            </p:cNvPr>
            <p:cNvSpPr txBox="1"/>
            <p:nvPr/>
          </p:nvSpPr>
          <p:spPr>
            <a:xfrm>
              <a:off x="7727733" y="4295787"/>
              <a:ext cx="1560347" cy="424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Case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M.g.n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 Etc.</a:t>
              </a:r>
            </a:p>
          </p:txBody>
        </p:sp>
        <p:cxnSp>
          <p:nvCxnSpPr>
            <p:cNvPr id="95" name="Rak pil 64">
              <a:extLst>
                <a:ext uri="{FF2B5EF4-FFF2-40B4-BE49-F238E27FC236}">
                  <a16:creationId xmlns:a16="http://schemas.microsoft.com/office/drawing/2014/main" id="{8AD08828-F882-674C-90A8-FA248676DF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4066" y="3352801"/>
              <a:ext cx="6485" cy="387712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350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tshållare för text 9">
            <a:extLst>
              <a:ext uri="{FF2B5EF4-FFF2-40B4-BE49-F238E27FC236}">
                <a16:creationId xmlns:a16="http://schemas.microsoft.com/office/drawing/2014/main" id="{5B9D1F90-E61C-A44D-8C05-4436A9642238}"/>
              </a:ext>
            </a:extLst>
          </p:cNvPr>
          <p:cNvSpPr txBox="1">
            <a:spLocks/>
          </p:cNvSpPr>
          <p:nvPr/>
        </p:nvSpPr>
        <p:spPr>
          <a:xfrm>
            <a:off x="540446" y="3415644"/>
            <a:ext cx="5151783" cy="1376331"/>
          </a:xfrm>
          <a:prstGeom prst="rect">
            <a:avLst/>
          </a:prstGeom>
        </p:spPr>
        <p:txBody>
          <a:bodyPr vert="horz" lIns="91440" tIns="45720" rIns="72000" bIns="45720" rtlCol="0">
            <a:noAutofit/>
          </a:bodyPr>
          <a:lstStyle>
            <a:lvl1pPr marL="635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rgbClr val="AB3192"/>
              </a:buClr>
              <a:buFont typeface="Wingdings" pitchFamily="2" charset="2"/>
              <a:buNone/>
              <a:tabLst/>
              <a:defRPr sz="18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typsnitt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typsnitt"/>
              <a:buChar char="-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1400" b="1" dirty="0">
                <a:solidFill>
                  <a:schemeClr val="tx1"/>
                </a:solidFill>
              </a:rPr>
              <a:t>Engage with the customer;</a:t>
            </a:r>
          </a:p>
          <a:p>
            <a:pPr marL="292100" indent="-285750">
              <a:lnSpc>
                <a:spcPct val="100000"/>
              </a:lnSpc>
              <a:spcBef>
                <a:spcPts val="300"/>
              </a:spcBef>
              <a:buSzPct val="80000"/>
              <a:buFont typeface="Wingdings" pitchFamily="2" charset="2"/>
              <a:buChar char="§"/>
            </a:pPr>
            <a:r>
              <a:rPr lang="en" sz="1400" dirty="0">
                <a:solidFill>
                  <a:schemeClr val="tx1"/>
                </a:solidFill>
              </a:rPr>
              <a:t>At the right moment</a:t>
            </a:r>
          </a:p>
          <a:p>
            <a:pPr marL="292100" indent="-285750">
              <a:lnSpc>
                <a:spcPct val="100000"/>
              </a:lnSpc>
              <a:spcBef>
                <a:spcPts val="300"/>
              </a:spcBef>
              <a:buSzPct val="80000"/>
              <a:buFont typeface="Wingdings" pitchFamily="2" charset="2"/>
              <a:buChar char="§"/>
            </a:pPr>
            <a:r>
              <a:rPr lang="en" sz="1400" dirty="0">
                <a:solidFill>
                  <a:schemeClr val="tx1"/>
                </a:solidFill>
              </a:rPr>
              <a:t>In the relevant digital context</a:t>
            </a:r>
          </a:p>
          <a:p>
            <a:pPr marL="292100" indent="-285750">
              <a:lnSpc>
                <a:spcPct val="100000"/>
              </a:lnSpc>
              <a:spcBef>
                <a:spcPts val="300"/>
              </a:spcBef>
              <a:buSzPct val="80000"/>
              <a:buFont typeface="Wingdings" pitchFamily="2" charset="2"/>
              <a:buChar char="§"/>
            </a:pPr>
            <a:r>
              <a:rPr lang="sv-SE" sz="1400" dirty="0">
                <a:solidFill>
                  <a:schemeClr val="tx1"/>
                </a:solidFill>
              </a:rPr>
              <a:t>I</a:t>
            </a:r>
            <a:r>
              <a:rPr lang="en" sz="1400" dirty="0">
                <a:solidFill>
                  <a:schemeClr val="tx1"/>
                </a:solidFill>
              </a:rPr>
              <a:t>n the preferred/most efficient channel</a:t>
            </a:r>
            <a:endParaRPr lang="en" sz="1400" b="1" dirty="0">
              <a:solidFill>
                <a:schemeClr val="tx1"/>
              </a:solidFill>
            </a:endParaRPr>
          </a:p>
          <a:p>
            <a:pPr marL="0" algn="ctr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" sz="1400" b="1" dirty="0">
                <a:solidFill>
                  <a:schemeClr val="tx1"/>
                </a:solidFill>
              </a:rPr>
              <a:t>Relevant, proactive, contextual and efficient digital engagement</a:t>
            </a:r>
          </a:p>
        </p:txBody>
      </p:sp>
      <p:grpSp>
        <p:nvGrpSpPr>
          <p:cNvPr id="53" name="Grupp 52">
            <a:extLst>
              <a:ext uri="{FF2B5EF4-FFF2-40B4-BE49-F238E27FC236}">
                <a16:creationId xmlns:a16="http://schemas.microsoft.com/office/drawing/2014/main" id="{CEC7521F-9470-A84C-9D02-AF9B6CCC76BE}"/>
              </a:ext>
            </a:extLst>
          </p:cNvPr>
          <p:cNvGrpSpPr>
            <a:grpSpLocks noChangeAspect="1"/>
          </p:cNvGrpSpPr>
          <p:nvPr/>
        </p:nvGrpSpPr>
        <p:grpSpPr>
          <a:xfrm>
            <a:off x="2856121" y="69687"/>
            <a:ext cx="4121709" cy="3227298"/>
            <a:chOff x="4310364" y="433870"/>
            <a:chExt cx="4705237" cy="3684203"/>
          </a:xfrm>
        </p:grpSpPr>
        <p:pic>
          <p:nvPicPr>
            <p:cNvPr id="56" name="Picture 3" descr="AF.png">
              <a:extLst>
                <a:ext uri="{FF2B5EF4-FFF2-40B4-BE49-F238E27FC236}">
                  <a16:creationId xmlns:a16="http://schemas.microsoft.com/office/drawing/2014/main" id="{F1F1CA6E-C0AB-6E4F-A0D0-FFF31B039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364" y="433870"/>
              <a:ext cx="4705237" cy="3684203"/>
            </a:xfrm>
            <a:prstGeom prst="rect">
              <a:avLst/>
            </a:prstGeom>
          </p:spPr>
        </p:pic>
        <p:pic>
          <p:nvPicPr>
            <p:cNvPr id="57" name="Bildobjekt 56">
              <a:extLst>
                <a:ext uri="{FF2B5EF4-FFF2-40B4-BE49-F238E27FC236}">
                  <a16:creationId xmlns:a16="http://schemas.microsoft.com/office/drawing/2014/main" id="{763B6B62-B285-2E4E-8EB6-674599D57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7762" y="727751"/>
              <a:ext cx="3759483" cy="2215143"/>
            </a:xfrm>
            <a:prstGeom prst="rect">
              <a:avLst/>
            </a:prstGeom>
          </p:spPr>
        </p:pic>
      </p:grpSp>
      <p:grpSp>
        <p:nvGrpSpPr>
          <p:cNvPr id="59" name="Grupp 58">
            <a:extLst>
              <a:ext uri="{FF2B5EF4-FFF2-40B4-BE49-F238E27FC236}">
                <a16:creationId xmlns:a16="http://schemas.microsoft.com/office/drawing/2014/main" id="{8490070C-9A5C-D148-8034-7C20249CC3AE}"/>
              </a:ext>
            </a:extLst>
          </p:cNvPr>
          <p:cNvGrpSpPr/>
          <p:nvPr/>
        </p:nvGrpSpPr>
        <p:grpSpPr>
          <a:xfrm>
            <a:off x="3439561" y="517830"/>
            <a:ext cx="4048295" cy="3318669"/>
            <a:chOff x="1551596" y="875907"/>
            <a:chExt cx="4998720" cy="3913998"/>
          </a:xfrm>
        </p:grpSpPr>
        <p:pic>
          <p:nvPicPr>
            <p:cNvPr id="62" name="Picture 3" descr="AF.png">
              <a:extLst>
                <a:ext uri="{FF2B5EF4-FFF2-40B4-BE49-F238E27FC236}">
                  <a16:creationId xmlns:a16="http://schemas.microsoft.com/office/drawing/2014/main" id="{9C430F9D-665F-6547-987F-D3A664F06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596" y="875907"/>
              <a:ext cx="4998720" cy="3913998"/>
            </a:xfrm>
            <a:prstGeom prst="rect">
              <a:avLst/>
            </a:prstGeom>
          </p:spPr>
        </p:pic>
        <p:pic>
          <p:nvPicPr>
            <p:cNvPr id="63" name="Picture 1">
              <a:extLst>
                <a:ext uri="{FF2B5EF4-FFF2-40B4-BE49-F238E27FC236}">
                  <a16:creationId xmlns:a16="http://schemas.microsoft.com/office/drawing/2014/main" id="{3FD6F507-D1E2-7F4F-8DB0-CB36D2A90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7169"/>
            <a:stretch/>
          </p:blipFill>
          <p:spPr>
            <a:xfrm>
              <a:off x="2004138" y="1118262"/>
              <a:ext cx="4027361" cy="2571451"/>
            </a:xfrm>
            <a:prstGeom prst="rect">
              <a:avLst/>
            </a:prstGeom>
          </p:spPr>
        </p:pic>
      </p:grpSp>
      <p:grpSp>
        <p:nvGrpSpPr>
          <p:cNvPr id="65" name="Grupp 64">
            <a:extLst>
              <a:ext uri="{FF2B5EF4-FFF2-40B4-BE49-F238E27FC236}">
                <a16:creationId xmlns:a16="http://schemas.microsoft.com/office/drawing/2014/main" id="{766FB694-060F-6F49-BAF3-485F1CE980AC}"/>
              </a:ext>
            </a:extLst>
          </p:cNvPr>
          <p:cNvGrpSpPr/>
          <p:nvPr/>
        </p:nvGrpSpPr>
        <p:grpSpPr>
          <a:xfrm>
            <a:off x="3980631" y="849556"/>
            <a:ext cx="4121709" cy="3227298"/>
            <a:chOff x="4915944" y="1707767"/>
            <a:chExt cx="4121709" cy="3227298"/>
          </a:xfrm>
        </p:grpSpPr>
        <p:pic>
          <p:nvPicPr>
            <p:cNvPr id="68" name="Picture 3" descr="AF.png">
              <a:extLst>
                <a:ext uri="{FF2B5EF4-FFF2-40B4-BE49-F238E27FC236}">
                  <a16:creationId xmlns:a16="http://schemas.microsoft.com/office/drawing/2014/main" id="{1E5A96BD-8BA7-8E45-98F3-68ADEA252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944" y="1707767"/>
              <a:ext cx="4121709" cy="3227298"/>
            </a:xfrm>
            <a:prstGeom prst="rect">
              <a:avLst/>
            </a:prstGeom>
          </p:spPr>
        </p:pic>
        <p:pic>
          <p:nvPicPr>
            <p:cNvPr id="69" name="Bildobjekt 68">
              <a:extLst>
                <a:ext uri="{FF2B5EF4-FFF2-40B4-BE49-F238E27FC236}">
                  <a16:creationId xmlns:a16="http://schemas.microsoft.com/office/drawing/2014/main" id="{B9CB0A26-607A-F04B-94E8-EA532E2F4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6738" y="1952714"/>
              <a:ext cx="3199770" cy="1982729"/>
            </a:xfrm>
            <a:prstGeom prst="rect">
              <a:avLst/>
            </a:prstGeom>
          </p:spPr>
        </p:pic>
      </p:grpSp>
      <p:grpSp>
        <p:nvGrpSpPr>
          <p:cNvPr id="70" name="Grupp 69">
            <a:extLst>
              <a:ext uri="{FF2B5EF4-FFF2-40B4-BE49-F238E27FC236}">
                <a16:creationId xmlns:a16="http://schemas.microsoft.com/office/drawing/2014/main" id="{45A17559-520F-6944-B987-856998B9F680}"/>
              </a:ext>
            </a:extLst>
          </p:cNvPr>
          <p:cNvGrpSpPr/>
          <p:nvPr/>
        </p:nvGrpSpPr>
        <p:grpSpPr>
          <a:xfrm>
            <a:off x="4579350" y="1380196"/>
            <a:ext cx="4124342" cy="3227298"/>
            <a:chOff x="4043723" y="1216516"/>
            <a:chExt cx="4124342" cy="3227298"/>
          </a:xfrm>
        </p:grpSpPr>
        <p:pic>
          <p:nvPicPr>
            <p:cNvPr id="71" name="Bildobjekt 70">
              <a:extLst>
                <a:ext uri="{FF2B5EF4-FFF2-40B4-BE49-F238E27FC236}">
                  <a16:creationId xmlns:a16="http://schemas.microsoft.com/office/drawing/2014/main" id="{22DBDFB4-2006-F94C-B75C-F738C5B03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43723" y="1216516"/>
              <a:ext cx="4124342" cy="3227298"/>
            </a:xfrm>
            <a:prstGeom prst="rect">
              <a:avLst/>
            </a:prstGeom>
          </p:spPr>
        </p:pic>
        <p:sp>
          <p:nvSpPr>
            <p:cNvPr id="72" name="textruta 71">
              <a:extLst>
                <a:ext uri="{FF2B5EF4-FFF2-40B4-BE49-F238E27FC236}">
                  <a16:creationId xmlns:a16="http://schemas.microsoft.com/office/drawing/2014/main" id="{28A49FE0-3658-6244-A6C8-EF261D285121}"/>
                </a:ext>
              </a:extLst>
            </p:cNvPr>
            <p:cNvSpPr txBox="1"/>
            <p:nvPr/>
          </p:nvSpPr>
          <p:spPr>
            <a:xfrm>
              <a:off x="4701968" y="2662416"/>
              <a:ext cx="2125724" cy="3020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lIns="36000" tIns="0" rIns="36000" bIns="0" rtlCol="0">
              <a:noAutofit/>
            </a:bodyPr>
            <a:lstStyle/>
            <a:p>
              <a:pPr algn="l"/>
              <a:r>
                <a:rPr lang="en-GB" sz="900" dirty="0">
                  <a:latin typeface="+mj-lt"/>
                </a:rPr>
                <a:t>BOT has assisted through log-in, picked up customer id and continues process</a:t>
              </a:r>
            </a:p>
          </p:txBody>
        </p:sp>
      </p:grpSp>
      <p:grpSp>
        <p:nvGrpSpPr>
          <p:cNvPr id="76" name="Grupp 75">
            <a:extLst>
              <a:ext uri="{FF2B5EF4-FFF2-40B4-BE49-F238E27FC236}">
                <a16:creationId xmlns:a16="http://schemas.microsoft.com/office/drawing/2014/main" id="{1F7D2D66-258C-1440-BA4C-A5827CCF7E55}"/>
              </a:ext>
            </a:extLst>
          </p:cNvPr>
          <p:cNvGrpSpPr/>
          <p:nvPr/>
        </p:nvGrpSpPr>
        <p:grpSpPr>
          <a:xfrm>
            <a:off x="5235188" y="1895105"/>
            <a:ext cx="4048295" cy="3318669"/>
            <a:chOff x="3170455" y="373183"/>
            <a:chExt cx="4048295" cy="3318669"/>
          </a:xfrm>
        </p:grpSpPr>
        <p:grpSp>
          <p:nvGrpSpPr>
            <p:cNvPr id="77" name="Grupp 76">
              <a:extLst>
                <a:ext uri="{FF2B5EF4-FFF2-40B4-BE49-F238E27FC236}">
                  <a16:creationId xmlns:a16="http://schemas.microsoft.com/office/drawing/2014/main" id="{8FCFBCE2-261E-964D-933A-3FF5486A7C74}"/>
                </a:ext>
              </a:extLst>
            </p:cNvPr>
            <p:cNvGrpSpPr/>
            <p:nvPr/>
          </p:nvGrpSpPr>
          <p:grpSpPr>
            <a:xfrm>
              <a:off x="3170455" y="373183"/>
              <a:ext cx="4048295" cy="3318669"/>
              <a:chOff x="3925523" y="1086843"/>
              <a:chExt cx="3778233" cy="3227298"/>
            </a:xfrm>
          </p:grpSpPr>
          <p:pic>
            <p:nvPicPr>
              <p:cNvPr id="79" name="Picture 3" descr="AF.png">
                <a:extLst>
                  <a:ext uri="{FF2B5EF4-FFF2-40B4-BE49-F238E27FC236}">
                    <a16:creationId xmlns:a16="http://schemas.microsoft.com/office/drawing/2014/main" id="{CD68CE46-6B48-1849-B991-954681AAD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5523" y="1086843"/>
                <a:ext cx="3778233" cy="3227298"/>
              </a:xfrm>
              <a:prstGeom prst="rect">
                <a:avLst/>
              </a:prstGeom>
            </p:spPr>
          </p:pic>
          <p:sp>
            <p:nvSpPr>
              <p:cNvPr id="80" name="textruta 79">
                <a:extLst>
                  <a:ext uri="{FF2B5EF4-FFF2-40B4-BE49-F238E27FC236}">
                    <a16:creationId xmlns:a16="http://schemas.microsoft.com/office/drawing/2014/main" id="{A77C082E-E1EC-084F-A307-8026A7A6E3FD}"/>
                  </a:ext>
                </a:extLst>
              </p:cNvPr>
              <p:cNvSpPr txBox="1"/>
              <p:nvPr/>
            </p:nvSpPr>
            <p:spPr>
              <a:xfrm>
                <a:off x="5130286" y="2650614"/>
                <a:ext cx="1455342" cy="2664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lIns="36000" tIns="0" rIns="36000" bIns="0" rtlCol="0">
                <a:noAutofit/>
              </a:bodyPr>
              <a:lstStyle/>
              <a:p>
                <a:pPr algn="l"/>
                <a:r>
                  <a:rPr lang="en-GB" sz="900">
                    <a:latin typeface="+mj-lt"/>
                  </a:rPr>
                  <a:t>”Hi, do you need help to  finish your order….</a:t>
                </a:r>
              </a:p>
            </p:txBody>
          </p:sp>
          <p:cxnSp>
            <p:nvCxnSpPr>
              <p:cNvPr id="81" name="Rak pil 80">
                <a:extLst>
                  <a:ext uri="{FF2B5EF4-FFF2-40B4-BE49-F238E27FC236}">
                    <a16:creationId xmlns:a16="http://schemas.microsoft.com/office/drawing/2014/main" id="{BC6884EE-7835-AF48-817E-26075C2816A5}"/>
                  </a:ext>
                </a:extLst>
              </p:cNvPr>
              <p:cNvCxnSpPr>
                <a:cxnSpLocks/>
                <a:stCxn id="80" idx="0"/>
              </p:cNvCxnSpPr>
              <p:nvPr/>
            </p:nvCxnSpPr>
            <p:spPr>
              <a:xfrm flipV="1">
                <a:off x="5857957" y="2266545"/>
                <a:ext cx="0" cy="3840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8" name="Bildobjekt 77">
              <a:extLst>
                <a:ext uri="{FF2B5EF4-FFF2-40B4-BE49-F238E27FC236}">
                  <a16:creationId xmlns:a16="http://schemas.microsoft.com/office/drawing/2014/main" id="{FFFADE90-4461-014C-B793-F9ECF2905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68374" y="556380"/>
              <a:ext cx="3226537" cy="2215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21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58F15367-A4AB-624E-8EEA-0710EC85A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584" y="177438"/>
            <a:ext cx="5408100" cy="825751"/>
          </a:xfrm>
        </p:spPr>
        <p:txBody>
          <a:bodyPr>
            <a:normAutofit/>
          </a:bodyPr>
          <a:lstStyle/>
          <a:p>
            <a:pPr marL="50800">
              <a:buClr>
                <a:schemeClr val="accent2"/>
              </a:buClr>
              <a:buSzPct val="80000"/>
            </a:pPr>
            <a:r>
              <a:rPr lang="en-GB" sz="2700" dirty="0"/>
              <a:t>Multichannel and support for addons </a:t>
            </a:r>
            <a:br>
              <a:rPr lang="en-GB" sz="2700" dirty="0"/>
            </a:br>
            <a:endParaRPr lang="en-GB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E88FD4-84F3-1C43-BF90-9B391C9A6B5E}"/>
              </a:ext>
            </a:extLst>
          </p:cNvPr>
          <p:cNvSpPr/>
          <p:nvPr/>
        </p:nvSpPr>
        <p:spPr>
          <a:xfrm>
            <a:off x="694067" y="1096349"/>
            <a:ext cx="434982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Communicate via multiple multiple channels, parallelly and/or switch between, such 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Text chat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Voice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Video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External channels, e.g. asynchronous chat (add on)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191D9F-694A-F34C-98B2-33F749F1D861}"/>
              </a:ext>
            </a:extLst>
          </p:cNvPr>
          <p:cNvSpPr/>
          <p:nvPr/>
        </p:nvSpPr>
        <p:spPr>
          <a:xfrm>
            <a:off x="791789" y="2944661"/>
            <a:ext cx="81253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Share sensitive personal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Authentication services support</a:t>
            </a:r>
            <a:endParaRPr lang="en-SE" sz="1400" dirty="0"/>
          </a:p>
        </p:txBody>
      </p:sp>
      <p:pic>
        <p:nvPicPr>
          <p:cNvPr id="8" name="Bildobjekt 13">
            <a:extLst>
              <a:ext uri="{FF2B5EF4-FFF2-40B4-BE49-F238E27FC236}">
                <a16:creationId xmlns:a16="http://schemas.microsoft.com/office/drawing/2014/main" id="{349E22B4-7F31-FA47-92A5-3B942859D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613" y="1504736"/>
            <a:ext cx="3186893" cy="2494882"/>
          </a:xfrm>
          <a:prstGeom prst="rect">
            <a:avLst/>
          </a:prstGeom>
        </p:spPr>
      </p:pic>
      <p:pic>
        <p:nvPicPr>
          <p:cNvPr id="9" name="Bildobjekt 15">
            <a:extLst>
              <a:ext uri="{FF2B5EF4-FFF2-40B4-BE49-F238E27FC236}">
                <a16:creationId xmlns:a16="http://schemas.microsoft.com/office/drawing/2014/main" id="{A5FA3085-633A-2345-873A-5D080C516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189" y="2320916"/>
            <a:ext cx="3186893" cy="2494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95C825-34DF-4F4B-89EA-F102802AB599}"/>
              </a:ext>
            </a:extLst>
          </p:cNvPr>
          <p:cNvSpPr txBox="1"/>
          <p:nvPr/>
        </p:nvSpPr>
        <p:spPr>
          <a:xfrm>
            <a:off x="509336" y="4807240"/>
            <a:ext cx="1847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dirty="0">
              <a:latin typeface="+mj-lt"/>
            </a:endParaRPr>
          </a:p>
          <a:p>
            <a:pPr algn="l"/>
            <a:endParaRPr lang="en-SE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ED952A-45DA-6242-B42F-11692A0DE394}"/>
              </a:ext>
            </a:extLst>
          </p:cNvPr>
          <p:cNvSpPr/>
          <p:nvPr/>
        </p:nvSpPr>
        <p:spPr>
          <a:xfrm>
            <a:off x="867057" y="3684978"/>
            <a:ext cx="812532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Supports addons such as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Book-a-meeting</a:t>
            </a:r>
            <a:endParaRPr lang="en-SE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E" sz="1400" dirty="0"/>
              <a:t>Asynchronyouse messaging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E" sz="1400" dirty="0"/>
              <a:t>Automation / BOT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995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3">
            <a:extLst>
              <a:ext uri="{FF2B5EF4-FFF2-40B4-BE49-F238E27FC236}">
                <a16:creationId xmlns:a16="http://schemas.microsoft.com/office/drawing/2014/main" id="{EB6D0B41-FE74-7A4F-8841-F43A76F7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461" y="2958261"/>
            <a:ext cx="7803004" cy="825751"/>
          </a:xfrm>
        </p:spPr>
        <p:txBody>
          <a:bodyPr>
            <a:normAutofit fontScale="90000"/>
          </a:bodyPr>
          <a:lstStyle/>
          <a:p>
            <a:pPr algn="l">
              <a:spcBef>
                <a:spcPts val="3000"/>
              </a:spcBef>
            </a:pPr>
            <a:r>
              <a:rPr lang="en-US" dirty="0">
                <a:solidFill>
                  <a:schemeClr val="bg1"/>
                </a:solidFill>
                <a:latin typeface="+mj-lt"/>
              </a:rPr>
              <a:t>Vergic Engage BOT 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en-US" dirty="0">
                <a:solidFill>
                  <a:schemeClr val="bg1"/>
                </a:solidFill>
                <a:latin typeface="+mj-lt"/>
              </a:rPr>
              <a:t>&amp; Automation concept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br>
              <a:rPr lang="en-US" sz="900" dirty="0">
                <a:solidFill>
                  <a:schemeClr val="bg1"/>
                </a:solidFill>
                <a:latin typeface="+mj-lt"/>
              </a:rPr>
            </a:br>
            <a:r>
              <a:rPr lang="en" sz="1600" i="1" dirty="0">
                <a:solidFill>
                  <a:schemeClr val="bg1"/>
                </a:solidFill>
                <a:latin typeface="+mj-lt"/>
              </a:rPr>
              <a:t>Automate dialogs and empower your agents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814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7BBF7B30-628B-B240-BB73-277BE1F904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5939" y="1991233"/>
            <a:ext cx="4833686" cy="20453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" dirty="0"/>
              <a:t>Bot services generates most value supporting processes, </a:t>
            </a:r>
            <a:r>
              <a:rPr lang="en-GB" dirty="0"/>
              <a:t>i.e.,</a:t>
            </a:r>
            <a:r>
              <a:rPr lang="en" dirty="0"/>
              <a:t> “assist me with my…”</a:t>
            </a:r>
          </a:p>
          <a:p>
            <a:pPr marL="454025" lvl="1" indent="0">
              <a:buNone/>
            </a:pPr>
            <a:endParaRPr lang="en" dirty="0"/>
          </a:p>
          <a:p>
            <a:pPr marL="454025" lvl="1" indent="0">
              <a:buNone/>
            </a:pPr>
            <a:r>
              <a:rPr lang="en" dirty="0"/>
              <a:t>A chat bot for answering general inquiries,</a:t>
            </a:r>
          </a:p>
          <a:p>
            <a:pPr lvl="2"/>
            <a:r>
              <a:rPr lang="en" dirty="0"/>
              <a:t>Redundant information </a:t>
            </a:r>
          </a:p>
          <a:p>
            <a:pPr lvl="2"/>
            <a:r>
              <a:rPr lang="en" dirty="0"/>
              <a:t>Expensive </a:t>
            </a:r>
          </a:p>
          <a:p>
            <a:pPr lvl="2"/>
            <a:r>
              <a:rPr lang="en" dirty="0"/>
              <a:t>Content </a:t>
            </a:r>
            <a:r>
              <a:rPr lang="en-GB" dirty="0"/>
              <a:t>can’t</a:t>
            </a:r>
            <a:r>
              <a:rPr lang="en" dirty="0"/>
              <a:t>  be indexed </a:t>
            </a:r>
          </a:p>
          <a:p>
            <a:pPr lvl="2"/>
            <a:r>
              <a:rPr lang="en" dirty="0"/>
              <a:t>Not a good format for presenting large amount of information</a:t>
            </a:r>
          </a:p>
          <a:p>
            <a:pPr lvl="2"/>
            <a:r>
              <a:rPr lang="en" dirty="0"/>
              <a:t>There are other solutions proven to be much better at it </a:t>
            </a:r>
          </a:p>
          <a:p>
            <a:endParaRPr lang="en-US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F4D04F9-CE26-0D40-B3D1-B6507C0E9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673" y="802034"/>
            <a:ext cx="1953970" cy="237839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14D559-0392-0141-855C-E829C86D9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738" y="826936"/>
            <a:ext cx="3632088" cy="825751"/>
          </a:xfrm>
        </p:spPr>
        <p:txBody>
          <a:bodyPr/>
          <a:lstStyle/>
          <a:p>
            <a:r>
              <a:rPr lang="en-SE" dirty="0"/>
              <a:t>Where to use BOT …</a:t>
            </a:r>
          </a:p>
        </p:txBody>
      </p:sp>
    </p:spTree>
    <p:extLst>
      <p:ext uri="{BB962C8B-B14F-4D97-AF65-F5344CB8AC3E}">
        <p14:creationId xmlns:p14="http://schemas.microsoft.com/office/powerpoint/2010/main" val="19680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2D7D899F-9AB5-8349-9FF1-F93A0D2D8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04" y="164132"/>
            <a:ext cx="4746011" cy="91098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sv-SE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Exempel informationsöverlapp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A5EE81AB-53AB-744C-9D7D-2FC13D8513E7}"/>
              </a:ext>
            </a:extLst>
          </p:cNvPr>
          <p:cNvGrpSpPr/>
          <p:nvPr/>
        </p:nvGrpSpPr>
        <p:grpSpPr>
          <a:xfrm>
            <a:off x="864159" y="1905247"/>
            <a:ext cx="913840" cy="1062271"/>
            <a:chOff x="864159" y="1729402"/>
            <a:chExt cx="913840" cy="1062271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825AD171-62F9-3749-9BBD-80FD2B159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0613" y="1729402"/>
              <a:ext cx="734792" cy="734792"/>
            </a:xfrm>
            <a:prstGeom prst="rect">
              <a:avLst/>
            </a:prstGeom>
          </p:spPr>
        </p:pic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7C828E53-BBB9-F545-812B-9B84ED1664C7}"/>
                </a:ext>
              </a:extLst>
            </p:cNvPr>
            <p:cNvSpPr txBox="1"/>
            <p:nvPr/>
          </p:nvSpPr>
          <p:spPr>
            <a:xfrm>
              <a:off x="864159" y="2483896"/>
              <a:ext cx="913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>
                  <a:latin typeface="+mj-lt"/>
                </a:rPr>
                <a:t>Web/CMS</a:t>
              </a:r>
            </a:p>
          </p:txBody>
        </p:sp>
      </p:grpSp>
      <p:grpSp>
        <p:nvGrpSpPr>
          <p:cNvPr id="20" name="Grupp 19">
            <a:extLst>
              <a:ext uri="{FF2B5EF4-FFF2-40B4-BE49-F238E27FC236}">
                <a16:creationId xmlns:a16="http://schemas.microsoft.com/office/drawing/2014/main" id="{0638C9F3-61F9-474B-A12E-97AB024EC0C6}"/>
              </a:ext>
            </a:extLst>
          </p:cNvPr>
          <p:cNvGrpSpPr/>
          <p:nvPr/>
        </p:nvGrpSpPr>
        <p:grpSpPr>
          <a:xfrm>
            <a:off x="5387446" y="1214164"/>
            <a:ext cx="1214643" cy="1029701"/>
            <a:chOff x="2805234" y="2373439"/>
            <a:chExt cx="1214643" cy="1029701"/>
          </a:xfrm>
        </p:grpSpPr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090A617E-1FA7-2B49-8F2A-FB505C7EB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5234" y="2373439"/>
              <a:ext cx="1214643" cy="910982"/>
            </a:xfrm>
            <a:prstGeom prst="rect">
              <a:avLst/>
            </a:prstGeom>
          </p:spPr>
        </p:pic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9F7D9C27-C424-BC48-82B4-FEA6E84F9A0A}"/>
                </a:ext>
              </a:extLst>
            </p:cNvPr>
            <p:cNvSpPr txBox="1"/>
            <p:nvPr/>
          </p:nvSpPr>
          <p:spPr>
            <a:xfrm>
              <a:off x="2966629" y="3095363"/>
              <a:ext cx="830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>
                  <a:latin typeface="+mj-lt"/>
                </a:rPr>
                <a:t>Chatbots</a:t>
              </a:r>
            </a:p>
          </p:txBody>
        </p:sp>
      </p:grpSp>
      <p:grpSp>
        <p:nvGrpSpPr>
          <p:cNvPr id="12" name="Grupp 11">
            <a:extLst>
              <a:ext uri="{FF2B5EF4-FFF2-40B4-BE49-F238E27FC236}">
                <a16:creationId xmlns:a16="http://schemas.microsoft.com/office/drawing/2014/main" id="{80ABC724-26B7-874D-BBEB-BE1ADB093335}"/>
              </a:ext>
            </a:extLst>
          </p:cNvPr>
          <p:cNvGrpSpPr/>
          <p:nvPr/>
        </p:nvGrpSpPr>
        <p:grpSpPr>
          <a:xfrm>
            <a:off x="2089186" y="1891301"/>
            <a:ext cx="3037249" cy="1403419"/>
            <a:chOff x="2089186" y="1891301"/>
            <a:chExt cx="3037249" cy="1403419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811F0B75-C32D-1047-868F-DF3584AF8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9186" y="1891301"/>
              <a:ext cx="3037249" cy="1403419"/>
            </a:xfrm>
            <a:prstGeom prst="rect">
              <a:avLst/>
            </a:prstGeom>
          </p:spPr>
        </p:pic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2B1C17DD-1EC4-414A-8490-21C172E1CB4B}"/>
                </a:ext>
              </a:extLst>
            </p:cNvPr>
            <p:cNvSpPr/>
            <p:nvPr/>
          </p:nvSpPr>
          <p:spPr>
            <a:xfrm>
              <a:off x="3063572" y="2279766"/>
              <a:ext cx="1383776" cy="131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9C40AE19-FD08-F342-BC0A-44F27958AD3F}"/>
                </a:ext>
              </a:extLst>
            </p:cNvPr>
            <p:cNvSpPr/>
            <p:nvPr/>
          </p:nvSpPr>
          <p:spPr>
            <a:xfrm>
              <a:off x="3939275" y="1916351"/>
              <a:ext cx="295966" cy="131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32675AD2-EF1B-4A4C-A035-372A51E26118}"/>
                </a:ext>
              </a:extLst>
            </p:cNvPr>
            <p:cNvSpPr/>
            <p:nvPr/>
          </p:nvSpPr>
          <p:spPr>
            <a:xfrm>
              <a:off x="2614570" y="2057028"/>
              <a:ext cx="295966" cy="131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1A99260C-902B-444B-84D3-80BAA4F57968}"/>
                </a:ext>
              </a:extLst>
            </p:cNvPr>
            <p:cNvSpPr/>
            <p:nvPr/>
          </p:nvSpPr>
          <p:spPr>
            <a:xfrm>
              <a:off x="2566380" y="2795578"/>
              <a:ext cx="501124" cy="135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EF7C7FFD-18EA-B345-BBB7-ADF442FD6A81}"/>
                </a:ext>
              </a:extLst>
            </p:cNvPr>
            <p:cNvSpPr/>
            <p:nvPr/>
          </p:nvSpPr>
          <p:spPr>
            <a:xfrm>
              <a:off x="2802146" y="3018315"/>
              <a:ext cx="355886" cy="152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A6477348-F44F-8846-BE7A-E204C1E3AA57}"/>
                </a:ext>
              </a:extLst>
            </p:cNvPr>
            <p:cNvSpPr/>
            <p:nvPr/>
          </p:nvSpPr>
          <p:spPr>
            <a:xfrm>
              <a:off x="3199473" y="2666626"/>
              <a:ext cx="501124" cy="135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2" name="Vänster 31">
            <a:extLst>
              <a:ext uri="{FF2B5EF4-FFF2-40B4-BE49-F238E27FC236}">
                <a16:creationId xmlns:a16="http://schemas.microsoft.com/office/drawing/2014/main" id="{B7075089-BABC-5A4C-AAF0-CB02DE107F80}"/>
              </a:ext>
            </a:extLst>
          </p:cNvPr>
          <p:cNvSpPr/>
          <p:nvPr/>
        </p:nvSpPr>
        <p:spPr>
          <a:xfrm>
            <a:off x="1697128" y="2150811"/>
            <a:ext cx="356889" cy="119433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Vänster 33">
            <a:extLst>
              <a:ext uri="{FF2B5EF4-FFF2-40B4-BE49-F238E27FC236}">
                <a16:creationId xmlns:a16="http://schemas.microsoft.com/office/drawing/2014/main" id="{3FC72D55-BA2D-644D-B188-01FCB6672B16}"/>
              </a:ext>
            </a:extLst>
          </p:cNvPr>
          <p:cNvSpPr/>
          <p:nvPr/>
        </p:nvSpPr>
        <p:spPr>
          <a:xfrm rot="16200000">
            <a:off x="1139564" y="3094630"/>
            <a:ext cx="356889" cy="119433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18313F55-DF03-024C-9C12-F7F16A09E611}"/>
              </a:ext>
            </a:extLst>
          </p:cNvPr>
          <p:cNvSpPr txBox="1"/>
          <p:nvPr/>
        </p:nvSpPr>
        <p:spPr>
          <a:xfrm>
            <a:off x="2054017" y="1628889"/>
            <a:ext cx="26324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100" i="1" dirty="0" err="1">
                <a:latin typeface="+mj-lt"/>
              </a:rPr>
              <a:t>Webbsök</a:t>
            </a:r>
            <a:r>
              <a:rPr lang="sv-SE" sz="1100" i="1" dirty="0">
                <a:latin typeface="+mj-lt"/>
              </a:rPr>
              <a:t> ”Sophämtningstaxa xx kommun”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2F8B49C7-579C-DA4C-855D-DA86CE04F847}"/>
              </a:ext>
            </a:extLst>
          </p:cNvPr>
          <p:cNvGrpSpPr/>
          <p:nvPr/>
        </p:nvGrpSpPr>
        <p:grpSpPr>
          <a:xfrm>
            <a:off x="427282" y="3469478"/>
            <a:ext cx="3701654" cy="1052889"/>
            <a:chOff x="427282" y="3469478"/>
            <a:chExt cx="3701654" cy="1052889"/>
          </a:xfrm>
        </p:grpSpPr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1C2F4069-77C1-5344-A0D6-0A4FAA26F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238" y="3725918"/>
              <a:ext cx="2255780" cy="796449"/>
            </a:xfrm>
            <a:prstGeom prst="rect">
              <a:avLst/>
            </a:prstGeom>
          </p:spPr>
        </p:pic>
        <p:sp>
          <p:nvSpPr>
            <p:cNvPr id="38" name="textruta 37">
              <a:extLst>
                <a:ext uri="{FF2B5EF4-FFF2-40B4-BE49-F238E27FC236}">
                  <a16:creationId xmlns:a16="http://schemas.microsoft.com/office/drawing/2014/main" id="{6CE2E4CF-ECDB-8548-B853-5CDE0050DBB3}"/>
                </a:ext>
              </a:extLst>
            </p:cNvPr>
            <p:cNvSpPr txBox="1"/>
            <p:nvPr/>
          </p:nvSpPr>
          <p:spPr>
            <a:xfrm>
              <a:off x="427282" y="3469478"/>
              <a:ext cx="37016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v-SE" sz="1100" i="1" dirty="0">
                  <a:latin typeface="+mj-lt"/>
                </a:rPr>
                <a:t>Webbplatssök ”</a:t>
              </a:r>
              <a:r>
                <a:rPr lang="sv-SE" sz="1100" i="1" dirty="0" err="1">
                  <a:latin typeface="+mj-lt"/>
                </a:rPr>
                <a:t>Sophäm</a:t>
              </a:r>
              <a:r>
                <a:rPr lang="sv-SE" sz="1100" i="1" dirty="0">
                  <a:latin typeface="+mj-lt"/>
                </a:rPr>
                <a:t>” (redan där ger intern sökmotor träff)</a:t>
              </a:r>
            </a:p>
          </p:txBody>
        </p:sp>
      </p:grpSp>
      <p:sp>
        <p:nvSpPr>
          <p:cNvPr id="40" name="textruta 39">
            <a:extLst>
              <a:ext uri="{FF2B5EF4-FFF2-40B4-BE49-F238E27FC236}">
                <a16:creationId xmlns:a16="http://schemas.microsoft.com/office/drawing/2014/main" id="{CDA64EC1-12A7-CC43-BD7D-F7FD812E1DB3}"/>
              </a:ext>
            </a:extLst>
          </p:cNvPr>
          <p:cNvSpPr txBox="1"/>
          <p:nvPr/>
        </p:nvSpPr>
        <p:spPr>
          <a:xfrm>
            <a:off x="5678689" y="994027"/>
            <a:ext cx="3392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100" i="1" dirty="0">
                <a:latin typeface="+mj-lt"/>
              </a:rPr>
              <a:t>Fråga till bot på samma webbplats ”sophämtningstaxor”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D5DC7951-F1E0-5844-A40E-C69304F17589}"/>
              </a:ext>
            </a:extLst>
          </p:cNvPr>
          <p:cNvGrpSpPr/>
          <p:nvPr/>
        </p:nvGrpSpPr>
        <p:grpSpPr>
          <a:xfrm>
            <a:off x="6602089" y="1314247"/>
            <a:ext cx="1885258" cy="3376765"/>
            <a:chOff x="6602089" y="1314247"/>
            <a:chExt cx="1885258" cy="3376765"/>
          </a:xfrm>
        </p:grpSpPr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0823174A-EB14-4C48-9BEF-13E0DFBC6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9645" y="2761410"/>
              <a:ext cx="1819153" cy="1929602"/>
            </a:xfrm>
            <a:prstGeom prst="rect">
              <a:avLst/>
            </a:prstGeom>
          </p:spPr>
        </p:pic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6C4CEDBF-A19B-E248-B54E-821AA4304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02089" y="1314247"/>
              <a:ext cx="1885258" cy="2069829"/>
            </a:xfrm>
            <a:prstGeom prst="rect">
              <a:avLst/>
            </a:prstGeom>
            <a:solidFill>
              <a:schemeClr val="accent1"/>
            </a:solidFill>
          </p:spPr>
        </p:pic>
      </p:grpSp>
    </p:spTree>
    <p:extLst>
      <p:ext uri="{BB962C8B-B14F-4D97-AF65-F5344CB8AC3E}">
        <p14:creationId xmlns:p14="http://schemas.microsoft.com/office/powerpoint/2010/main" val="1180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58F15367-A4AB-624E-8EEA-0710EC85A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24" y="273844"/>
            <a:ext cx="7803004" cy="825751"/>
          </a:xfrm>
        </p:spPr>
        <p:txBody>
          <a:bodyPr>
            <a:normAutofit/>
          </a:bodyPr>
          <a:lstStyle/>
          <a:p>
            <a:pPr marL="50800">
              <a:buClr>
                <a:schemeClr val="accent2"/>
              </a:buClr>
              <a:buSzPct val="80000"/>
            </a:pPr>
            <a:r>
              <a:rPr lang="en-GB" sz="2700" dirty="0"/>
              <a:t>BOT automation</a:t>
            </a:r>
            <a:br>
              <a:rPr lang="en-GB" sz="2700" dirty="0"/>
            </a:br>
            <a:r>
              <a:rPr lang="en-GB" sz="2000" dirty="0"/>
              <a:t>Efficient use of BOT technology for personal service automation</a:t>
            </a:r>
          </a:p>
        </p:txBody>
      </p:sp>
      <p:grpSp>
        <p:nvGrpSpPr>
          <p:cNvPr id="8" name="Grupp 11">
            <a:extLst>
              <a:ext uri="{FF2B5EF4-FFF2-40B4-BE49-F238E27FC236}">
                <a16:creationId xmlns:a16="http://schemas.microsoft.com/office/drawing/2014/main" id="{E0B8F58D-D99F-4F4F-BA29-05C309EDB28C}"/>
              </a:ext>
            </a:extLst>
          </p:cNvPr>
          <p:cNvGrpSpPr/>
          <p:nvPr/>
        </p:nvGrpSpPr>
        <p:grpSpPr>
          <a:xfrm>
            <a:off x="7016293" y="1845240"/>
            <a:ext cx="2016938" cy="1453020"/>
            <a:chOff x="6019832" y="1114773"/>
            <a:chExt cx="2517176" cy="1927647"/>
          </a:xfrm>
        </p:grpSpPr>
        <p:pic>
          <p:nvPicPr>
            <p:cNvPr id="9" name="Bildobjekt 9">
              <a:extLst>
                <a:ext uri="{FF2B5EF4-FFF2-40B4-BE49-F238E27FC236}">
                  <a16:creationId xmlns:a16="http://schemas.microsoft.com/office/drawing/2014/main" id="{786F689D-F62D-FB4D-A363-DE0F0ED28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53352" y="1114773"/>
              <a:ext cx="1583656" cy="1927647"/>
            </a:xfrm>
            <a:prstGeom prst="rect">
              <a:avLst/>
            </a:prstGeom>
          </p:spPr>
        </p:pic>
        <p:pic>
          <p:nvPicPr>
            <p:cNvPr id="10" name="Bildobjekt 10">
              <a:extLst>
                <a:ext uri="{FF2B5EF4-FFF2-40B4-BE49-F238E27FC236}">
                  <a16:creationId xmlns:a16="http://schemas.microsoft.com/office/drawing/2014/main" id="{F283AD91-505B-B744-BABA-DA0616CA3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9832" y="1324268"/>
              <a:ext cx="1455725" cy="1630547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13C6B55-CE60-BD43-88DE-0B593C8625A5}"/>
              </a:ext>
            </a:extLst>
          </p:cNvPr>
          <p:cNvSpPr/>
          <p:nvPr/>
        </p:nvSpPr>
        <p:spPr>
          <a:xfrm>
            <a:off x="688324" y="1440671"/>
            <a:ext cx="580259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dirty="0">
                <a:latin typeface="+mj-lt"/>
              </a:rPr>
              <a:t>Control when, where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dirty="0">
                <a:latin typeface="+mj-lt"/>
              </a:rPr>
              <a:t>Powerful tools for process automation 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dirty="0">
                <a:latin typeface="+mj-lt"/>
              </a:rPr>
              <a:t>NLU / intent management 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dirty="0">
                <a:latin typeface="+mj-lt"/>
              </a:rPr>
              <a:t>A BOT is implemented as an agent, i.e. transfers are seamless and the BOT has access to the same powerful collaborative tools as any agent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dirty="0">
                <a:latin typeface="+mj-lt"/>
              </a:rPr>
              <a:t>Utilize Bot to train and/or support the agent</a:t>
            </a:r>
          </a:p>
          <a:p>
            <a:pPr>
              <a:buClr>
                <a:schemeClr val="accent2"/>
              </a:buClr>
            </a:pP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745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B12C-E611-264C-8172-24FEAE402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922" y="-43749"/>
            <a:ext cx="5646789" cy="566589"/>
          </a:xfrm>
        </p:spPr>
        <p:txBody>
          <a:bodyPr>
            <a:normAutofit/>
          </a:bodyPr>
          <a:lstStyle/>
          <a:p>
            <a:r>
              <a:rPr lang="en-SE" dirty="0"/>
              <a:t>Drag and drop automation builder tool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62C3AE-B068-784D-B0A6-AE13784A2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15" y="470645"/>
            <a:ext cx="7917970" cy="46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4E487CD-0508-0748-BD13-308DD8A183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516" y="614692"/>
            <a:ext cx="2752251" cy="777875"/>
          </a:xfrm>
        </p:spPr>
        <p:txBody>
          <a:bodyPr>
            <a:normAutofit/>
          </a:bodyPr>
          <a:lstStyle/>
          <a:p>
            <a:r>
              <a:rPr lang="sv-SE" b="1" dirty="0"/>
              <a:t>BOT as </a:t>
            </a:r>
            <a:r>
              <a:rPr lang="sv-SE" b="1" dirty="0" err="1"/>
              <a:t>first</a:t>
            </a:r>
            <a:r>
              <a:rPr lang="sv-SE" b="1" dirty="0"/>
              <a:t> </a:t>
            </a:r>
            <a:r>
              <a:rPr lang="sv-SE" b="1" dirty="0" err="1"/>
              <a:t>line</a:t>
            </a:r>
            <a:endParaRPr lang="sv-SE" b="1" dirty="0"/>
          </a:p>
        </p:txBody>
      </p:sp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11B56257-8256-1D40-B2D1-DED85A01D2A7}"/>
              </a:ext>
            </a:extLst>
          </p:cNvPr>
          <p:cNvSpPr txBox="1">
            <a:spLocks/>
          </p:cNvSpPr>
          <p:nvPr/>
        </p:nvSpPr>
        <p:spPr>
          <a:xfrm>
            <a:off x="233319" y="312676"/>
            <a:ext cx="2819739" cy="1936419"/>
          </a:xfrm>
          <a:prstGeom prst="rect">
            <a:avLst/>
          </a:prstGeom>
        </p:spPr>
        <p:txBody>
          <a:bodyPr vert="horz" lIns="108000" tIns="45720" rIns="36000" bIns="45720" rtlCol="0"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typsnitt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typsnitt"/>
              <a:buChar char="-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1450">
              <a:spcBef>
                <a:spcPts val="12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/>
              <a:t>Based on customer context</a:t>
            </a:r>
          </a:p>
          <a:p>
            <a:pPr marL="177800" indent="-171450">
              <a:spcBef>
                <a:spcPts val="12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b="1" dirty="0"/>
              <a:t>Helps customer login before handing over </a:t>
            </a:r>
          </a:p>
          <a:p>
            <a:pPr marL="177800" indent="-171450">
              <a:spcBef>
                <a:spcPts val="12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/>
              <a:t>Seamless handover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1B6871A-04CB-724A-90DA-BC3DF7283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960" y="397866"/>
            <a:ext cx="4583972" cy="416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61EE62E3-E920-FD4D-8B85-500E0DA01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300" y="2517582"/>
            <a:ext cx="3707623" cy="1025718"/>
          </a:xfrm>
          <a:solidFill>
            <a:schemeClr val="tx1">
              <a:alpha val="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800" dirty="0">
                <a:solidFill>
                  <a:schemeClr val="accent5"/>
                </a:solidFill>
                <a:latin typeface="+mj-lt"/>
              </a:rPr>
              <a:t>DIGITAL FIRST CUSTOMER SERVICE </a:t>
            </a:r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r>
              <a:rPr lang="sv-SE" sz="1800" dirty="0">
                <a:solidFill>
                  <a:schemeClr val="bg1"/>
                </a:solidFill>
                <a:latin typeface="+mj-lt"/>
              </a:rPr>
              <a:t>E</a:t>
            </a:r>
            <a:r>
              <a:rPr lang="en" sz="1800" dirty="0">
                <a:solidFill>
                  <a:schemeClr val="bg1"/>
                </a:solidFill>
                <a:latin typeface="+mj-lt"/>
              </a:rPr>
              <a:t>engaging at the right moment, in the most efficient and relevant way, seen to and directly as a part of the customers digital context</a:t>
            </a:r>
            <a:br>
              <a:rPr lang="en" sz="1200" dirty="0">
                <a:solidFill>
                  <a:schemeClr val="bg1"/>
                </a:solidFill>
                <a:latin typeface="+mj-lt"/>
              </a:rPr>
            </a:br>
            <a:br>
              <a:rPr lang="en" sz="1800" dirty="0">
                <a:solidFill>
                  <a:schemeClr val="bg1"/>
                </a:solidFill>
                <a:latin typeface="+mj-lt"/>
              </a:rPr>
            </a:br>
            <a:endParaRPr lang="en-US" sz="14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2D85E5F-21FE-5F4E-982B-FE651718E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972" y="280256"/>
            <a:ext cx="1602905" cy="56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2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7A6949A-ACE5-FE47-A49A-3B7C97DD1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342" y="1327233"/>
            <a:ext cx="4650658" cy="3640801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B5AC8D60-B7BE-514A-9F44-090B155A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0" dirty="0">
                <a:solidFill>
                  <a:srgbClr val="FFCB05"/>
                </a:solidFill>
                <a:cs typeface="Neo Tech Std"/>
              </a:rPr>
              <a:t>BOT/agent assistance - Suggested responses - Translation 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BE7E559-A573-9747-8521-BC5F4549A6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4695" y="1623254"/>
            <a:ext cx="3728647" cy="1264227"/>
          </a:xfrm>
        </p:spPr>
        <p:txBody>
          <a:bodyPr>
            <a:normAutofit fontScale="85000" lnSpcReduction="20000"/>
          </a:bodyPr>
          <a:lstStyle/>
          <a:p>
            <a:r>
              <a:rPr lang="en" dirty="0"/>
              <a:t>AI/Bot service that listens in on an ongoing dialog and suggests answers to the agent (not visible to customer unless the agent decides to forward)</a:t>
            </a:r>
          </a:p>
          <a:p>
            <a:r>
              <a:rPr lang="en" dirty="0"/>
              <a:t>AI/Bot translates customer input and agent response back to customer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99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3">
            <a:extLst>
              <a:ext uri="{FF2B5EF4-FFF2-40B4-BE49-F238E27FC236}">
                <a16:creationId xmlns:a16="http://schemas.microsoft.com/office/drawing/2014/main" id="{DEF5451D-A900-5541-9644-FD2F23F63D35}"/>
              </a:ext>
            </a:extLst>
          </p:cNvPr>
          <p:cNvSpPr txBox="1">
            <a:spLocks/>
          </p:cNvSpPr>
          <p:nvPr/>
        </p:nvSpPr>
        <p:spPr>
          <a:xfrm>
            <a:off x="618151" y="3321030"/>
            <a:ext cx="5553064" cy="825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spc="-4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Qualified expert meetings online</a:t>
            </a:r>
            <a:br>
              <a:rPr kumimoji="0" lang="en-US" sz="24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r>
              <a:rPr kumimoji="0" lang="en-US" sz="17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Pre booked Digital meeting through </a:t>
            </a:r>
            <a:r>
              <a:rPr kumimoji="0" lang="en" sz="1700" b="0" i="0" u="none" strike="noStrike" kern="1200" cap="none" spc="-4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Vergic</a:t>
            </a:r>
            <a:r>
              <a:rPr kumimoji="0" lang="en" sz="17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Book-a-Meeting concept</a:t>
            </a:r>
            <a:endParaRPr kumimoji="0" lang="en-US" sz="17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9191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58F15367-A4AB-624E-8EEA-0710EC85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0800" algn="ctr">
              <a:buClr>
                <a:schemeClr val="accent2"/>
              </a:buClr>
              <a:buSzPct val="80000"/>
            </a:pPr>
            <a:br>
              <a:rPr lang="en-GB" sz="2700" dirty="0"/>
            </a:br>
            <a:r>
              <a:rPr lang="en-GB" sz="2700" dirty="0"/>
              <a:t>Pre booked online meetings </a:t>
            </a:r>
            <a:br>
              <a:rPr lang="en-GB" sz="2700" dirty="0"/>
            </a:br>
            <a:br>
              <a:rPr lang="en-GB" sz="2700" dirty="0"/>
            </a:br>
            <a:br>
              <a:rPr lang="en-GB" sz="1600" dirty="0"/>
            </a:br>
            <a:endParaRPr lang="en-GB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7C0FCB-CC9C-314D-875B-873EE316B6D2}"/>
              </a:ext>
            </a:extLst>
          </p:cNvPr>
          <p:cNvSpPr/>
          <p:nvPr/>
        </p:nvSpPr>
        <p:spPr>
          <a:xfrm>
            <a:off x="791769" y="1803751"/>
            <a:ext cx="8109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sz="1600" dirty="0"/>
              <a:t>Efficient use of qualified domain experts or sales reps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2440C9-5DBC-C447-BBAD-50A582062BBB}"/>
              </a:ext>
            </a:extLst>
          </p:cNvPr>
          <p:cNvSpPr txBox="1"/>
          <p:nvPr/>
        </p:nvSpPr>
        <p:spPr>
          <a:xfrm>
            <a:off x="1671782" y="599591"/>
            <a:ext cx="6098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Utilize scheduling and resource management feature to let customer </a:t>
            </a:r>
          </a:p>
          <a:p>
            <a:pPr algn="ctr"/>
            <a:r>
              <a:rPr lang="en-GB" sz="1600" dirty="0"/>
              <a:t>book online meetings directly from within existing web services</a:t>
            </a:r>
            <a:endParaRPr lang="en-SE" sz="1600" dirty="0">
              <a:latin typeface="+mj-lt"/>
            </a:endParaRPr>
          </a:p>
        </p:txBody>
      </p:sp>
      <p:pic>
        <p:nvPicPr>
          <p:cNvPr id="11" name="Bildobjekt 6">
            <a:extLst>
              <a:ext uri="{FF2B5EF4-FFF2-40B4-BE49-F238E27FC236}">
                <a16:creationId xmlns:a16="http://schemas.microsoft.com/office/drawing/2014/main" id="{A35B6352-8FC9-834E-A3D5-EBA29CB68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836" y="1911700"/>
            <a:ext cx="2358000" cy="23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283B00-FF9F-AF4F-B5AC-9144156F7E10}"/>
              </a:ext>
            </a:extLst>
          </p:cNvPr>
          <p:cNvSpPr txBox="1"/>
          <p:nvPr/>
        </p:nvSpPr>
        <p:spPr>
          <a:xfrm>
            <a:off x="791769" y="2309636"/>
            <a:ext cx="2642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sz="1600" dirty="0"/>
              <a:t>Replace physical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708F7-5006-7A48-8A0B-72A4A938E9FC}"/>
              </a:ext>
            </a:extLst>
          </p:cNvPr>
          <p:cNvSpPr txBox="1"/>
          <p:nvPr/>
        </p:nvSpPr>
        <p:spPr>
          <a:xfrm>
            <a:off x="791769" y="2571750"/>
            <a:ext cx="3576620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endParaRPr lang="en-GB" sz="1600" dirty="0"/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sz="1600" dirty="0"/>
              <a:t>End to end solution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Book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Confirm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Connect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Carry out utilizing advanced collabo </a:t>
            </a:r>
          </a:p>
          <a:p>
            <a:pPr algn="l"/>
            <a:endParaRPr lang="en-SE" dirty="0">
              <a:solidFill>
                <a:schemeClr val="accent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347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76FC49-0351-2F48-A274-95C75D02122E}"/>
              </a:ext>
            </a:extLst>
          </p:cNvPr>
          <p:cNvSpPr txBox="1"/>
          <p:nvPr/>
        </p:nvSpPr>
        <p:spPr>
          <a:xfrm>
            <a:off x="340658" y="201026"/>
            <a:ext cx="2791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2400" dirty="0">
                <a:latin typeface="+mj-lt"/>
              </a:rPr>
              <a:t>Egagement examples</a:t>
            </a:r>
          </a:p>
        </p:txBody>
      </p:sp>
      <p:pic>
        <p:nvPicPr>
          <p:cNvPr id="7" name="Bildobjekt 5">
            <a:extLst>
              <a:ext uri="{FF2B5EF4-FFF2-40B4-BE49-F238E27FC236}">
                <a16:creationId xmlns:a16="http://schemas.microsoft.com/office/drawing/2014/main" id="{9DF36246-8FD9-1C4F-AD33-6EEA6C7464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1111" r="14582" b="1111"/>
          <a:stretch/>
        </p:blipFill>
        <p:spPr>
          <a:xfrm>
            <a:off x="460511" y="1074590"/>
            <a:ext cx="2905258" cy="3759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9618F-0706-5349-AB1D-8D326087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184" y="1084318"/>
            <a:ext cx="3024652" cy="3765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43D2FA-71F1-694C-BBE0-54B447138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246" y="1035681"/>
            <a:ext cx="2057205" cy="37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3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 descr="3.jpg">
            <a:extLst>
              <a:ext uri="{FF2B5EF4-FFF2-40B4-BE49-F238E27FC236}">
                <a16:creationId xmlns:a16="http://schemas.microsoft.com/office/drawing/2014/main" id="{D50DE83F-0C63-D744-9EDC-8BE28D50D3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t="-148" r="31383" b="148"/>
          <a:stretch/>
        </p:blipFill>
        <p:spPr>
          <a:xfrm>
            <a:off x="2863121" y="-7635"/>
            <a:ext cx="6280879" cy="5151135"/>
          </a:xfrm>
          <a:prstGeom prst="rect">
            <a:avLst/>
          </a:prstGeom>
        </p:spPr>
      </p:pic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33D2A56-5802-B348-B602-B9FBA0968E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122" y="373939"/>
            <a:ext cx="2605670" cy="777875"/>
          </a:xfrm>
        </p:spPr>
        <p:txBody>
          <a:bodyPr/>
          <a:lstStyle/>
          <a:p>
            <a:r>
              <a:rPr lang="en" dirty="0"/>
              <a:t>Asynchronous messaging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9F506718-7513-B44E-9CC4-AC219F1AC8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2661" y="373939"/>
            <a:ext cx="2478000" cy="1118709"/>
          </a:xfrm>
        </p:spPr>
        <p:txBody>
          <a:bodyPr/>
          <a:lstStyle/>
          <a:p>
            <a:r>
              <a:rPr lang="en-US" dirty="0"/>
              <a:t>Handle multiple external messaging channels via one agent/user interface </a:t>
            </a: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0AE86E05-00B7-FB49-A9E9-1B676DA3BD55}"/>
              </a:ext>
            </a:extLst>
          </p:cNvPr>
          <p:cNvSpPr/>
          <p:nvPr/>
        </p:nvSpPr>
        <p:spPr>
          <a:xfrm>
            <a:off x="3380311" y="1714508"/>
            <a:ext cx="620322" cy="620322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08A4FEAE-D2CA-9041-94A0-F19F3FB7D900}"/>
              </a:ext>
            </a:extLst>
          </p:cNvPr>
          <p:cNvSpPr/>
          <p:nvPr/>
        </p:nvSpPr>
        <p:spPr>
          <a:xfrm>
            <a:off x="5205445" y="1497935"/>
            <a:ext cx="602927" cy="602927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12">
            <a:extLst>
              <a:ext uri="{FF2B5EF4-FFF2-40B4-BE49-F238E27FC236}">
                <a16:creationId xmlns:a16="http://schemas.microsoft.com/office/drawing/2014/main" id="{A7E722AB-FC99-1F49-AD9F-D6CFF5B2D2A0}"/>
              </a:ext>
            </a:extLst>
          </p:cNvPr>
          <p:cNvSpPr/>
          <p:nvPr/>
        </p:nvSpPr>
        <p:spPr>
          <a:xfrm>
            <a:off x="6892155" y="1358498"/>
            <a:ext cx="602927" cy="602927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1AD0CFCB-E1C2-3C41-9732-96A431FFF246}"/>
              </a:ext>
            </a:extLst>
          </p:cNvPr>
          <p:cNvSpPr/>
          <p:nvPr/>
        </p:nvSpPr>
        <p:spPr>
          <a:xfrm>
            <a:off x="8437900" y="1754429"/>
            <a:ext cx="602927" cy="602927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6">
            <a:extLst>
              <a:ext uri="{FF2B5EF4-FFF2-40B4-BE49-F238E27FC236}">
                <a16:creationId xmlns:a16="http://schemas.microsoft.com/office/drawing/2014/main" id="{3997FE82-418F-0E4C-93B7-12C2879F2F04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3690472" y="2334830"/>
            <a:ext cx="2711677" cy="1780132"/>
          </a:xfrm>
          <a:prstGeom prst="straightConnector1">
            <a:avLst/>
          </a:prstGeom>
          <a:ln w="38100" cmpd="sng">
            <a:solidFill>
              <a:schemeClr val="bg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9">
            <a:extLst>
              <a:ext uri="{FF2B5EF4-FFF2-40B4-BE49-F238E27FC236}">
                <a16:creationId xmlns:a16="http://schemas.microsoft.com/office/drawing/2014/main" id="{C1056B10-9E1A-684E-9289-2D54C0CC4427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5506909" y="2100862"/>
            <a:ext cx="863948" cy="2053124"/>
          </a:xfrm>
          <a:prstGeom prst="straightConnector1">
            <a:avLst/>
          </a:prstGeom>
          <a:ln w="38100" cmpd="sng">
            <a:solidFill>
              <a:schemeClr val="bg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22">
            <a:extLst>
              <a:ext uri="{FF2B5EF4-FFF2-40B4-BE49-F238E27FC236}">
                <a16:creationId xmlns:a16="http://schemas.microsoft.com/office/drawing/2014/main" id="{1FA9BD1D-2451-DC4F-B402-2F8FF3A32BE1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6360374" y="1961425"/>
            <a:ext cx="833245" cy="2192561"/>
          </a:xfrm>
          <a:prstGeom prst="straightConnector1">
            <a:avLst/>
          </a:prstGeom>
          <a:ln w="38100" cmpd="sng">
            <a:solidFill>
              <a:schemeClr val="bg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26">
            <a:extLst>
              <a:ext uri="{FF2B5EF4-FFF2-40B4-BE49-F238E27FC236}">
                <a16:creationId xmlns:a16="http://schemas.microsoft.com/office/drawing/2014/main" id="{CD10C1FE-B0A5-FD48-8F49-ADECE49BE7DC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6352052" y="2269059"/>
            <a:ext cx="2174145" cy="1884927"/>
          </a:xfrm>
          <a:prstGeom prst="straightConnector1">
            <a:avLst/>
          </a:prstGeom>
          <a:ln w="38100" cmpd="sng">
            <a:solidFill>
              <a:schemeClr val="bg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upp 17">
            <a:extLst>
              <a:ext uri="{FF2B5EF4-FFF2-40B4-BE49-F238E27FC236}">
                <a16:creationId xmlns:a16="http://schemas.microsoft.com/office/drawing/2014/main" id="{BE45925F-73FA-2949-88EB-B56F74B650CE}"/>
              </a:ext>
            </a:extLst>
          </p:cNvPr>
          <p:cNvGrpSpPr/>
          <p:nvPr/>
        </p:nvGrpSpPr>
        <p:grpSpPr>
          <a:xfrm>
            <a:off x="5317937" y="3127424"/>
            <a:ext cx="1929355" cy="1726703"/>
            <a:chOff x="3971639" y="3332617"/>
            <a:chExt cx="1929355" cy="1726703"/>
          </a:xfrm>
        </p:grpSpPr>
        <p:pic>
          <p:nvPicPr>
            <p:cNvPr id="3" name="Picture 5" descr="agent.png">
              <a:extLst>
                <a:ext uri="{FF2B5EF4-FFF2-40B4-BE49-F238E27FC236}">
                  <a16:creationId xmlns:a16="http://schemas.microsoft.com/office/drawing/2014/main" id="{F9B00FD9-12AA-A941-88C3-266CAAAFB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639" y="3332617"/>
              <a:ext cx="1929355" cy="1726703"/>
            </a:xfrm>
            <a:prstGeom prst="rect">
              <a:avLst/>
            </a:prstGeom>
          </p:spPr>
        </p:pic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763CDA6E-EE03-A34A-BD51-7B265A84E05F}"/>
                </a:ext>
              </a:extLst>
            </p:cNvPr>
            <p:cNvSpPr txBox="1"/>
            <p:nvPr/>
          </p:nvSpPr>
          <p:spPr>
            <a:xfrm>
              <a:off x="4503209" y="4579307"/>
              <a:ext cx="10007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Vergic Engage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72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619BC0-903C-3A4B-A290-4007AB526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57" y="288839"/>
            <a:ext cx="2376321" cy="2086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332648-C4A3-6A4B-B6AF-6BE802510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761" y="392333"/>
            <a:ext cx="2357123" cy="1939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30861-317E-CC43-8AB4-2358B42EB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904" y="354040"/>
            <a:ext cx="2429739" cy="1970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A5028-2BC2-C441-97F5-9A689F447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868" y="4446925"/>
            <a:ext cx="2896671" cy="560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22046-7A51-0C44-8343-528BEF8AAB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6344" y="4446925"/>
            <a:ext cx="3070954" cy="584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B473EE-7862-9847-8467-E0ED80235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064" y="3755341"/>
            <a:ext cx="1870614" cy="322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8D58D6-48AF-F847-8511-91D16B28B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6344" y="4044191"/>
            <a:ext cx="1870614" cy="3222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AD2963-E668-6D4E-853A-5B461B9D0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0933" y="4494978"/>
            <a:ext cx="2224981" cy="553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6C09F-8D01-6746-8A12-6F8BA501A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792" y="2399695"/>
            <a:ext cx="1746401" cy="15349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6E6CF0-DC30-6947-8F06-D1B9D035AF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0933" y="2178062"/>
            <a:ext cx="1804239" cy="2107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E5F34A-705E-9842-B0CD-41D799A2E5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2587" y="2374922"/>
            <a:ext cx="2020407" cy="128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91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B65D-7A11-E546-8757-B8396BDF8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Addons …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7F72CD0-9EE2-E24D-A49B-F6336DF47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09980"/>
              </p:ext>
            </p:extLst>
          </p:nvPr>
        </p:nvGraphicFramePr>
        <p:xfrm>
          <a:off x="906450" y="1621126"/>
          <a:ext cx="7498079" cy="1767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27582">
                  <a:extLst>
                    <a:ext uri="{9D8B030D-6E8A-4147-A177-3AD203B41FA5}">
                      <a16:colId xmlns:a16="http://schemas.microsoft.com/office/drawing/2014/main" val="881798886"/>
                    </a:ext>
                  </a:extLst>
                </a:gridCol>
                <a:gridCol w="2003729">
                  <a:extLst>
                    <a:ext uri="{9D8B030D-6E8A-4147-A177-3AD203B41FA5}">
                      <a16:colId xmlns:a16="http://schemas.microsoft.com/office/drawing/2014/main" val="3633696770"/>
                    </a:ext>
                  </a:extLst>
                </a:gridCol>
                <a:gridCol w="1627837">
                  <a:extLst>
                    <a:ext uri="{9D8B030D-6E8A-4147-A177-3AD203B41FA5}">
                      <a16:colId xmlns:a16="http://schemas.microsoft.com/office/drawing/2014/main" val="45639391"/>
                    </a:ext>
                  </a:extLst>
                </a:gridCol>
                <a:gridCol w="1838931">
                  <a:extLst>
                    <a:ext uri="{9D8B030D-6E8A-4147-A177-3AD203B41FA5}">
                      <a16:colId xmlns:a16="http://schemas.microsoft.com/office/drawing/2014/main" val="3599945479"/>
                    </a:ext>
                  </a:extLst>
                </a:gridCol>
              </a:tblGrid>
              <a:tr h="382602">
                <a:tc>
                  <a:txBody>
                    <a:bodyPr/>
                    <a:lstStyle/>
                    <a:p>
                      <a:r>
                        <a:rPr lang="en-SE" dirty="0"/>
                        <a:t>Automation framework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dirty="0"/>
                        <a:t>Vergic Native BOT (NLU)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dirty="0"/>
                        <a:t>Book-a-meeting</a:t>
                      </a:r>
                    </a:p>
                    <a:p>
                      <a:endParaRPr lang="en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dirty="0"/>
                        <a:t>Asynchronous messaging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167111"/>
                  </a:ext>
                </a:extLst>
              </a:tr>
              <a:tr h="990407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E" sz="1200" dirty="0"/>
                        <a:t>€450 / month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E" sz="1200" dirty="0"/>
                        <a:t>Including up to 5000 interactions/month and internal or external test,dev. and prod. BOT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SE" sz="1200" dirty="0"/>
                        <a:t>€450 / 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SE" sz="1100" dirty="0"/>
                        <a:t>€450 / month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SE" sz="1100" dirty="0"/>
                        <a:t>Including one (1) calender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SE" sz="1100" dirty="0"/>
                        <a:t>€150/additional calendar and 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SE" sz="1100" dirty="0"/>
                        <a:t>€450 / month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SE" sz="1100" dirty="0"/>
                        <a:t>Including one messaging channel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SE" sz="1100" dirty="0"/>
                        <a:t>€150 / additional messaging channel and month </a:t>
                      </a:r>
                    </a:p>
                    <a:p>
                      <a:endParaRPr lang="en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538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722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AC33F06-B6C7-C348-8C5B-B8D701F21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D924E34-E297-BC48-A6C5-8F237855C270}"/>
              </a:ext>
            </a:extLst>
          </p:cNvPr>
          <p:cNvSpPr txBox="1"/>
          <p:nvPr/>
        </p:nvSpPr>
        <p:spPr>
          <a:xfrm>
            <a:off x="2244656" y="702871"/>
            <a:ext cx="3629933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50">
                <a:solidFill>
                  <a:srgbClr val="FFC000"/>
                </a:solidFill>
                <a:latin typeface="+mj-lt"/>
              </a:rPr>
              <a:t>&gt;60% </a:t>
            </a:r>
            <a:r>
              <a:rPr lang="en-GB">
                <a:solidFill>
                  <a:schemeClr val="bg1"/>
                </a:solidFill>
                <a:latin typeface="+mj-lt"/>
              </a:rPr>
              <a:t>of the customers that call* Customer Service started their journey in a digital interface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1486662-3D4C-514C-8109-8D9B0C3957C2}"/>
              </a:ext>
            </a:extLst>
          </p:cNvPr>
          <p:cNvSpPr txBox="1"/>
          <p:nvPr/>
        </p:nvSpPr>
        <p:spPr>
          <a:xfrm>
            <a:off x="2244656" y="2113767"/>
            <a:ext cx="3189986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50">
                <a:solidFill>
                  <a:srgbClr val="FFC000"/>
                </a:solidFill>
                <a:latin typeface="+mj-lt"/>
              </a:rPr>
              <a:t>&gt;40% </a:t>
            </a:r>
            <a:r>
              <a:rPr lang="en-GB">
                <a:solidFill>
                  <a:schemeClr val="bg1"/>
                </a:solidFill>
                <a:latin typeface="+mj-lt"/>
              </a:rPr>
              <a:t>are still on-line during the call 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A340C1E-D9EA-444A-862E-90C0689A2D83}"/>
              </a:ext>
            </a:extLst>
          </p:cNvPr>
          <p:cNvSpPr/>
          <p:nvPr/>
        </p:nvSpPr>
        <p:spPr>
          <a:xfrm>
            <a:off x="0" y="8681605"/>
            <a:ext cx="9144000" cy="653143"/>
          </a:xfrm>
          <a:prstGeom prst="rect">
            <a:avLst/>
          </a:prstGeom>
          <a:solidFill>
            <a:schemeClr val="tx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000"/>
              <a:t>VARFÖR TVINGA KUNDER TILL TELEFON?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80018C4-BFBB-B443-8083-E9D9FA81F227}"/>
              </a:ext>
            </a:extLst>
          </p:cNvPr>
          <p:cNvSpPr txBox="1"/>
          <p:nvPr/>
        </p:nvSpPr>
        <p:spPr>
          <a:xfrm>
            <a:off x="573932" y="3584391"/>
            <a:ext cx="8336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Why force customers out of their digital context?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0AE7DB7-29C7-FE4C-B005-89B3EDA12CC7}"/>
              </a:ext>
            </a:extLst>
          </p:cNvPr>
          <p:cNvSpPr txBox="1"/>
          <p:nvPr/>
        </p:nvSpPr>
        <p:spPr>
          <a:xfrm>
            <a:off x="4402668" y="4728002"/>
            <a:ext cx="47024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50">
                <a:solidFill>
                  <a:schemeClr val="bg1"/>
                </a:solidFill>
                <a:latin typeface="+mj-lt"/>
              </a:rPr>
              <a:t>*Source CEB ”The effortless experience”. If channels like e-mail and chat are included the percentage is much higher</a:t>
            </a:r>
          </a:p>
        </p:txBody>
      </p:sp>
    </p:spTree>
    <p:extLst>
      <p:ext uri="{BB962C8B-B14F-4D97-AF65-F5344CB8AC3E}">
        <p14:creationId xmlns:p14="http://schemas.microsoft.com/office/powerpoint/2010/main" val="192394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3218CA1B-B8A4-9749-BB5E-9C9CC2A77356}"/>
              </a:ext>
            </a:extLst>
          </p:cNvPr>
          <p:cNvSpPr txBox="1"/>
          <p:nvPr/>
        </p:nvSpPr>
        <p:spPr>
          <a:xfrm>
            <a:off x="6115050" y="4394054"/>
            <a:ext cx="3028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E1B7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*Forrester Research Jun20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7223A30-1DDB-F646-A859-87BA29FE907D}"/>
              </a:ext>
            </a:extLst>
          </p:cNvPr>
          <p:cNvSpPr txBox="1"/>
          <p:nvPr/>
        </p:nvSpPr>
        <p:spPr>
          <a:xfrm>
            <a:off x="1729782" y="2094696"/>
            <a:ext cx="6286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1B7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“Digital First Customer Service Solutions emerge as their own software category”*</a:t>
            </a:r>
          </a:p>
        </p:txBody>
      </p:sp>
    </p:spTree>
    <p:extLst>
      <p:ext uri="{BB962C8B-B14F-4D97-AF65-F5344CB8AC3E}">
        <p14:creationId xmlns:p14="http://schemas.microsoft.com/office/powerpoint/2010/main" val="2302698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58F15367-A4AB-624E-8EEA-0710EC85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0800" algn="ctr">
              <a:buClr>
                <a:schemeClr val="accent2"/>
              </a:buClr>
              <a:buSzPct val="80000"/>
            </a:pPr>
            <a:r>
              <a:rPr lang="en-GB" sz="2700" dirty="0"/>
              <a:t>Phone2digital</a:t>
            </a:r>
            <a:br>
              <a:rPr lang="en-GB" sz="2700" dirty="0"/>
            </a:br>
            <a:r>
              <a:rPr lang="en-GB" sz="2000" dirty="0"/>
              <a:t>Convert phone calls to, or support them with digital interaction </a:t>
            </a:r>
            <a:br>
              <a:rPr lang="en-GB" sz="2000" dirty="0"/>
            </a:br>
            <a:endParaRPr lang="en-GB" sz="2000" dirty="0"/>
          </a:p>
        </p:txBody>
      </p:sp>
      <p:pic>
        <p:nvPicPr>
          <p:cNvPr id="6" name="Picture 1" descr="Phone-to-co-browsing.png">
            <a:extLst>
              <a:ext uri="{FF2B5EF4-FFF2-40B4-BE49-F238E27FC236}">
                <a16:creationId xmlns:a16="http://schemas.microsoft.com/office/drawing/2014/main" id="{FEA09D85-C59E-2A41-A1B3-E889F0ADB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297" y="1542553"/>
            <a:ext cx="3647951" cy="2558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54880A-85B2-7745-B862-6B96CCE9BC45}"/>
              </a:ext>
            </a:extLst>
          </p:cNvPr>
          <p:cNvSpPr txBox="1"/>
          <p:nvPr/>
        </p:nvSpPr>
        <p:spPr>
          <a:xfrm>
            <a:off x="1082227" y="1910646"/>
            <a:ext cx="3672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091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Easily connect a parallel online web session using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Vergic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co-browsing feature, for convenient and efficient online assistance, in parallel with any ongoing phone conversation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091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5BF57E0-0C8A-884A-B60D-89C2961AD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09"/>
          <a:stretch/>
        </p:blipFill>
        <p:spPr>
          <a:xfrm>
            <a:off x="2125937" y="613689"/>
            <a:ext cx="3558267" cy="20650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D9500D8-D8EC-2445-918A-D98B1DFDFE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723" b="3419"/>
          <a:stretch/>
        </p:blipFill>
        <p:spPr>
          <a:xfrm>
            <a:off x="3277768" y="1775996"/>
            <a:ext cx="3631963" cy="2191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Rak pil 7">
            <a:extLst>
              <a:ext uri="{FF2B5EF4-FFF2-40B4-BE49-F238E27FC236}">
                <a16:creationId xmlns:a16="http://schemas.microsoft.com/office/drawing/2014/main" id="{537218AC-2CE4-4340-BDE6-4774B5BED717}"/>
              </a:ext>
            </a:extLst>
          </p:cNvPr>
          <p:cNvCxnSpPr>
            <a:cxnSpLocks/>
          </p:cNvCxnSpPr>
          <p:nvPr/>
        </p:nvCxnSpPr>
        <p:spPr>
          <a:xfrm>
            <a:off x="4171599" y="1622369"/>
            <a:ext cx="1059679" cy="85928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24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CD4A4-1968-C442-A1AC-D589CB652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522" y="165553"/>
            <a:ext cx="6979739" cy="825751"/>
          </a:xfrm>
        </p:spPr>
        <p:txBody>
          <a:bodyPr>
            <a:noAutofit/>
          </a:bodyPr>
          <a:lstStyle/>
          <a:p>
            <a:r>
              <a:rPr lang="en-SE" sz="1800" dirty="0"/>
              <a:t>Chat and collaborate with your customers directly as a part of theire digital context, using Vergic Engage CoBrowsing features (</a:t>
            </a:r>
            <a:r>
              <a:rPr lang="en-GB" sz="1800" dirty="0"/>
              <a:t>browser plugin free)</a:t>
            </a:r>
            <a:endParaRPr lang="en-SE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77E93D-159A-D249-B7B0-B33635314C73}"/>
              </a:ext>
            </a:extLst>
          </p:cNvPr>
          <p:cNvSpPr txBox="1"/>
          <p:nvPr/>
        </p:nvSpPr>
        <p:spPr>
          <a:xfrm>
            <a:off x="649211" y="991304"/>
            <a:ext cx="63053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sz="1400" dirty="0">
                <a:latin typeface="+mj-lt"/>
              </a:rPr>
              <a:t>Agent can sees the customers view, including customer input and in the same format as on the customers device, e.g. mobile device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sz="1400" dirty="0">
                <a:latin typeface="+mj-lt"/>
              </a:rPr>
              <a:t>Highlight and navigate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sz="1400" dirty="0">
                <a:latin typeface="+mj-lt"/>
              </a:rPr>
              <a:t>Let same agent chat and collaborate with multiple customers simultaniously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Help filling out forms / submit applications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Share content</a:t>
            </a:r>
          </a:p>
          <a:p>
            <a:endParaRPr lang="en-GB" sz="1400" dirty="0">
              <a:latin typeface="+mj-lt"/>
            </a:endParaRPr>
          </a:p>
          <a:p>
            <a:pPr algn="l"/>
            <a:endParaRPr lang="en-SE" sz="14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561DF0-87B8-3E46-9545-9949AE2D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21" y="2574216"/>
            <a:ext cx="3489869" cy="2365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63BF84-42D1-8249-9996-21CF073BB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672" y="2571749"/>
            <a:ext cx="3063934" cy="23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52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98170-EDE3-FD44-B676-1E2F9727F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508" y="0"/>
            <a:ext cx="5588261" cy="825751"/>
          </a:xfrm>
        </p:spPr>
        <p:txBody>
          <a:bodyPr>
            <a:normAutofit/>
          </a:bodyPr>
          <a:lstStyle/>
          <a:p>
            <a:r>
              <a:rPr lang="en-SE" dirty="0"/>
              <a:t>Customizable banner for chat requests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0A97EE-2063-464A-807E-1FDA1250B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2" y="825751"/>
            <a:ext cx="4553248" cy="3235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50E8B1-AB44-0043-8E33-D432AEC71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895" y="825751"/>
            <a:ext cx="3822826" cy="3519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01EEB-72CE-0646-A23E-04754A31837A}"/>
              </a:ext>
            </a:extLst>
          </p:cNvPr>
          <p:cNvSpPr txBox="1"/>
          <p:nvPr/>
        </p:nvSpPr>
        <p:spPr>
          <a:xfrm>
            <a:off x="1359673" y="4548589"/>
            <a:ext cx="4337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600" dirty="0">
                <a:latin typeface="+mj-lt"/>
              </a:rPr>
              <a:t>Control where on the site you want to offer chat </a:t>
            </a:r>
          </a:p>
        </p:txBody>
      </p:sp>
    </p:spTree>
    <p:extLst>
      <p:ext uri="{BB962C8B-B14F-4D97-AF65-F5344CB8AC3E}">
        <p14:creationId xmlns:p14="http://schemas.microsoft.com/office/powerpoint/2010/main" val="3990844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8C9387EF-4BC0-DB4F-9E77-40FC5748C691}"/>
              </a:ext>
            </a:extLst>
          </p:cNvPr>
          <p:cNvSpPr/>
          <p:nvPr/>
        </p:nvSpPr>
        <p:spPr>
          <a:xfrm>
            <a:off x="4638502" y="0"/>
            <a:ext cx="450549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12816D5-7460-9744-8991-E5DA47A7E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67" y="1443334"/>
            <a:ext cx="3227090" cy="20782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D915B2-F29F-CC42-9D21-E67936157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388" y="905547"/>
            <a:ext cx="4012124" cy="35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layouts">
  <a:themeElements>
    <a:clrScheme name="Egen 3">
      <a:dk1>
        <a:srgbClr val="000000"/>
      </a:dk1>
      <a:lt1>
        <a:srgbClr val="FFFFFF"/>
      </a:lt1>
      <a:dk2>
        <a:srgbClr val="1F497D"/>
      </a:dk2>
      <a:lt2>
        <a:srgbClr val="EAEAEA"/>
      </a:lt2>
      <a:accent1>
        <a:srgbClr val="F04D5E"/>
      </a:accent1>
      <a:accent2>
        <a:srgbClr val="AB3091"/>
      </a:accent2>
      <a:accent3>
        <a:srgbClr val="00B6C8"/>
      </a:accent3>
      <a:accent4>
        <a:srgbClr val="00B659"/>
      </a:accent4>
      <a:accent5>
        <a:srgbClr val="FFCB05"/>
      </a:accent5>
      <a:accent6>
        <a:srgbClr val="6E6E6E"/>
      </a:accent6>
      <a:hlink>
        <a:srgbClr val="00B7C9"/>
      </a:hlink>
      <a:folHlink>
        <a:srgbClr val="00B6C8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>
            <a:solidFill>
              <a:schemeClr val="accent5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layouts">
  <a:themeElements>
    <a:clrScheme name="Egen 3">
      <a:dk1>
        <a:srgbClr val="000000"/>
      </a:dk1>
      <a:lt1>
        <a:srgbClr val="FFFFFF"/>
      </a:lt1>
      <a:dk2>
        <a:srgbClr val="1F497D"/>
      </a:dk2>
      <a:lt2>
        <a:srgbClr val="EAEAEA"/>
      </a:lt2>
      <a:accent1>
        <a:srgbClr val="F04D5E"/>
      </a:accent1>
      <a:accent2>
        <a:srgbClr val="AB3091"/>
      </a:accent2>
      <a:accent3>
        <a:srgbClr val="00B6C8"/>
      </a:accent3>
      <a:accent4>
        <a:srgbClr val="00B659"/>
      </a:accent4>
      <a:accent5>
        <a:srgbClr val="FFCB05"/>
      </a:accent5>
      <a:accent6>
        <a:srgbClr val="6E6E6E"/>
      </a:accent6>
      <a:hlink>
        <a:srgbClr val="00B7C9"/>
      </a:hlink>
      <a:folHlink>
        <a:srgbClr val="00B6C8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>
            <a:solidFill>
              <a:schemeClr val="accent5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layouts">
  <a:themeElements>
    <a:clrScheme name="Egen 1">
      <a:dk1>
        <a:srgbClr val="000000"/>
      </a:dk1>
      <a:lt1>
        <a:srgbClr val="FFFFFF"/>
      </a:lt1>
      <a:dk2>
        <a:srgbClr val="3B3B3B"/>
      </a:dk2>
      <a:lt2>
        <a:srgbClr val="EAEAEA"/>
      </a:lt2>
      <a:accent1>
        <a:srgbClr val="F04D5E"/>
      </a:accent1>
      <a:accent2>
        <a:srgbClr val="AB3091"/>
      </a:accent2>
      <a:accent3>
        <a:srgbClr val="00B6C8"/>
      </a:accent3>
      <a:accent4>
        <a:srgbClr val="00B659"/>
      </a:accent4>
      <a:accent5>
        <a:srgbClr val="E1B727"/>
      </a:accent5>
      <a:accent6>
        <a:srgbClr val="6E6E6E"/>
      </a:accent6>
      <a:hlink>
        <a:srgbClr val="00B7C9"/>
      </a:hlink>
      <a:folHlink>
        <a:srgbClr val="00B6C8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9a866dab-8857-472c-a47e-5213c8299b7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360074A49D094F8D9F30B864B271C0" ma:contentTypeVersion="11" ma:contentTypeDescription="Create a new document." ma:contentTypeScope="" ma:versionID="2e1d918a9caeb9e4f186c7a36c02231b">
  <xsd:schema xmlns:xsd="http://www.w3.org/2001/XMLSchema" xmlns:xs="http://www.w3.org/2001/XMLSchema" xmlns:p="http://schemas.microsoft.com/office/2006/metadata/properties" xmlns:ns2="95922682-42f7-411e-87e8-5616925dc8bf" xmlns:ns3="9a866dab-8857-472c-a47e-5213c8299b78" targetNamespace="http://schemas.microsoft.com/office/2006/metadata/properties" ma:root="true" ma:fieldsID="33eda20d5964e68e9012f3bcecafbabe" ns2:_="" ns3:_="">
    <xsd:import namespace="95922682-42f7-411e-87e8-5616925dc8bf"/>
    <xsd:import namespace="9a866dab-8857-472c-a47e-5213c8299b7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_Flow_SignoffStatu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22682-42f7-411e-87e8-5616925dc8b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66dab-8857-472c-a47e-5213c8299b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_Flow_SignoffStatus" ma:index="16" nillable="true" ma:displayName="Godkännandestatus" ma:internalName="Godk_x00e4_nnandestatus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723082-021C-4A6B-BEE5-712A3AF28EE7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9a866dab-8857-472c-a47e-5213c8299b78"/>
    <ds:schemaRef ds:uri="http://purl.org/dc/terms/"/>
    <ds:schemaRef ds:uri="http://schemas.microsoft.com/office/infopath/2007/PartnerControls"/>
    <ds:schemaRef ds:uri="95922682-42f7-411e-87e8-5616925dc8bf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4D5E123-48AB-4857-A4A5-29995F0F0A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0E233B-5EFA-470F-BE4A-B847593636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922682-42f7-411e-87e8-5616925dc8bf"/>
    <ds:schemaRef ds:uri="9a866dab-8857-472c-a47e-5213c8299b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17974</TotalTime>
  <Words>871</Words>
  <Application>Microsoft Macintosh PowerPoint</Application>
  <PresentationFormat>On-screen Show (16:9)</PresentationFormat>
  <Paragraphs>130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</vt:lpstr>
      <vt:lpstr>Calibri Light</vt:lpstr>
      <vt:lpstr>Systemtypsnitt</vt:lpstr>
      <vt:lpstr>Wingdings</vt:lpstr>
      <vt:lpstr>Default layouts</vt:lpstr>
      <vt:lpstr>1_Default layouts</vt:lpstr>
      <vt:lpstr>2_Default layouts</vt:lpstr>
      <vt:lpstr>PowerPoint Presentation</vt:lpstr>
      <vt:lpstr>DIGITAL FIRST CUSTOMER SERVICE  Eengaging at the right moment, in the most efficient and relevant way, seen to and directly as a part of the customers digital context  </vt:lpstr>
      <vt:lpstr>PowerPoint Presentation</vt:lpstr>
      <vt:lpstr>PowerPoint Presentation</vt:lpstr>
      <vt:lpstr>Phone2digital Convert phone calls to, or support them with digital interaction  </vt:lpstr>
      <vt:lpstr>PowerPoint Presentation</vt:lpstr>
      <vt:lpstr>Chat and collaborate with your customers directly as a part of theire digital context, using Vergic Engage CoBrowsing features (browser plugin free)</vt:lpstr>
      <vt:lpstr>Customizable banner for chat requests </vt:lpstr>
      <vt:lpstr>PowerPoint Presentation</vt:lpstr>
      <vt:lpstr>PowerPoint Presentation</vt:lpstr>
      <vt:lpstr>PowerPoint Presentation</vt:lpstr>
      <vt:lpstr>PowerPoint Presentation</vt:lpstr>
      <vt:lpstr>Multichannel and support for addons  </vt:lpstr>
      <vt:lpstr>Vergic Engage BOT  &amp; Automation concept  Automate dialogs and empower your agents</vt:lpstr>
      <vt:lpstr>Where to use BOT …</vt:lpstr>
      <vt:lpstr>Exempel informationsöverlapp</vt:lpstr>
      <vt:lpstr>BOT automation Efficient use of BOT technology for personal service automation</vt:lpstr>
      <vt:lpstr>Drag and drop automation builder tool</vt:lpstr>
      <vt:lpstr>PowerPoint Presentation</vt:lpstr>
      <vt:lpstr>BOT/agent assistance - Suggested responses - Translation </vt:lpstr>
      <vt:lpstr>PowerPoint Presentation</vt:lpstr>
      <vt:lpstr> Pre booked online meetings    </vt:lpstr>
      <vt:lpstr>PowerPoint Presentation</vt:lpstr>
      <vt:lpstr>PowerPoint Presentation</vt:lpstr>
      <vt:lpstr>PowerPoint Presentation</vt:lpstr>
      <vt:lpstr>Addons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Rickard Janz</dc:creator>
  <cp:lastModifiedBy>Spiros Mohlin</cp:lastModifiedBy>
  <cp:revision>239</cp:revision>
  <dcterms:created xsi:type="dcterms:W3CDTF">2019-05-14T13:14:08Z</dcterms:created>
  <dcterms:modified xsi:type="dcterms:W3CDTF">2021-03-14T19:28:33Z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0x0101003B360074A49D094F8D9F30B864B271C0</vt:lpwstr>
  </property>
</Properties>
</file>