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319" r:id="rId2"/>
    <p:sldId id="322" r:id="rId3"/>
    <p:sldId id="320" r:id="rId4"/>
    <p:sldId id="327" r:id="rId5"/>
    <p:sldId id="325" r:id="rId6"/>
    <p:sldId id="324" r:id="rId7"/>
    <p:sldId id="326" r:id="rId8"/>
    <p:sldId id="321" r:id="rId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E90"/>
    <a:srgbClr val="E6007A"/>
    <a:srgbClr val="D2006E"/>
    <a:srgbClr val="680036"/>
    <a:srgbClr val="7E0042"/>
    <a:srgbClr val="FF61B4"/>
    <a:srgbClr val="009ED6"/>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7" d="100"/>
          <a:sy n="147" d="100"/>
        </p:scale>
        <p:origin x="-1184" y="-984"/>
      </p:cViewPr>
      <p:guideLst>
        <p:guide orient="horz" pos="1620"/>
        <p:guide pos="2880"/>
      </p:guideLst>
    </p:cSldViewPr>
  </p:slideViewPr>
  <p:notesTextViewPr>
    <p:cViewPr>
      <p:scale>
        <a:sx n="100" d="100"/>
        <a:sy n="100" d="100"/>
      </p:scale>
      <p:origin x="0" y="0"/>
    </p:cViewPr>
  </p:notesTextViewPr>
  <p:sorterViewPr>
    <p:cViewPr>
      <p:scale>
        <a:sx n="98" d="100"/>
        <a:sy n="98" d="100"/>
      </p:scale>
      <p:origin x="0" y="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latin typeface="Neo Tech Std Light"/>
              </a:rPr>
              <a:pPr>
                <a:defRPr/>
              </a:pPr>
              <a:t>17-06-13</a:t>
            </a:fld>
            <a:endParaRPr lang="en-JM" dirty="0">
              <a:latin typeface="Neo Tech Std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latin typeface="Neo Tech Std Light"/>
              </a:rPr>
              <a:pPr>
                <a:defRPr/>
              </a:pPr>
              <a:t>‹#›</a:t>
            </a:fld>
            <a:endParaRPr lang="en-JM" dirty="0">
              <a:latin typeface="Neo Tech Std Light"/>
            </a:endParaRPr>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Neo Tech Std Light"/>
                <a:cs typeface="Arial" charset="0"/>
              </a:defRPr>
            </a:lvl1pPr>
          </a:lstStyle>
          <a:p>
            <a:pPr>
              <a:defRPr/>
            </a:pPr>
            <a:fld id="{0775A983-D461-7045-AA5E-1AD6D6FC17BB}" type="datetimeFigureOut">
              <a:rPr lang="en-JM" smtClean="0"/>
              <a:pPr>
                <a:defRPr/>
              </a:pPr>
              <a:t>17-06-13</a:t>
            </a:fld>
            <a:endParaRPr lang="en-JM"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JM"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Neo Tech Std Light"/>
                <a:cs typeface="Arial" charset="0"/>
              </a:defRPr>
            </a:lvl1pPr>
          </a:lstStyle>
          <a:p>
            <a:pPr>
              <a:defRPr/>
            </a:pPr>
            <a:fld id="{5E73DCF2-CCE5-5545-9408-03C36B8C4FD2}" type="slidenum">
              <a:rPr lang="en-JM" smtClean="0"/>
              <a:pPr>
                <a:defRPr/>
              </a:pPr>
              <a:t>‹#›</a:t>
            </a:fld>
            <a:endParaRPr lang="en-JM" dirty="0"/>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Neo Tech Std Ligh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using Vergic Engage. Note: Logos and names are not allowed to be used in external marketing</a:t>
            </a:r>
            <a:r>
              <a:rPr lang="en-US" baseline="0" dirty="0" smtClean="0"/>
              <a:t> but can be mentioned in personal meetings</a:t>
            </a:r>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2</a:t>
            </a:fld>
            <a:endParaRPr lang="en-JM" dirty="0"/>
          </a:p>
        </p:txBody>
      </p:sp>
    </p:spTree>
    <p:extLst>
      <p:ext uri="{BB962C8B-B14F-4D97-AF65-F5344CB8AC3E}">
        <p14:creationId xmlns:p14="http://schemas.microsoft.com/office/powerpoint/2010/main" val="308871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Featured functions</a:t>
            </a: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4</a:t>
            </a:fld>
            <a:endParaRPr lang="en-JM" dirty="0"/>
          </a:p>
        </p:txBody>
      </p:sp>
    </p:spTree>
    <p:extLst>
      <p:ext uri="{BB962C8B-B14F-4D97-AF65-F5344CB8AC3E}">
        <p14:creationId xmlns:p14="http://schemas.microsoft.com/office/powerpoint/2010/main" val="308871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Featured function</a:t>
            </a: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5</a:t>
            </a:fld>
            <a:endParaRPr lang="en-JM" dirty="0"/>
          </a:p>
        </p:txBody>
      </p:sp>
    </p:spTree>
    <p:extLst>
      <p:ext uri="{BB962C8B-B14F-4D97-AF65-F5344CB8AC3E}">
        <p14:creationId xmlns:p14="http://schemas.microsoft.com/office/powerpoint/2010/main" val="399484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Featured function</a:t>
            </a: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6</a:t>
            </a:fld>
            <a:endParaRPr lang="en-JM" dirty="0"/>
          </a:p>
        </p:txBody>
      </p:sp>
    </p:spTree>
    <p:extLst>
      <p:ext uri="{BB962C8B-B14F-4D97-AF65-F5344CB8AC3E}">
        <p14:creationId xmlns:p14="http://schemas.microsoft.com/office/powerpoint/2010/main" val="399484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Featured function</a:t>
            </a: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7</a:t>
            </a:fld>
            <a:endParaRPr lang="en-JM" dirty="0"/>
          </a:p>
        </p:txBody>
      </p:sp>
    </p:spTree>
    <p:extLst>
      <p:ext uri="{BB962C8B-B14F-4D97-AF65-F5344CB8AC3E}">
        <p14:creationId xmlns:p14="http://schemas.microsoft.com/office/powerpoint/2010/main" val="399484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features</a:t>
            </a: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8</a:t>
            </a:fld>
            <a:endParaRPr lang="en-JM" dirty="0"/>
          </a:p>
        </p:txBody>
      </p:sp>
    </p:spTree>
    <p:extLst>
      <p:ext uri="{BB962C8B-B14F-4D97-AF65-F5344CB8AC3E}">
        <p14:creationId xmlns:p14="http://schemas.microsoft.com/office/powerpoint/2010/main" val="115634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971550"/>
            <a:ext cx="8153400" cy="37719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64639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05000" y="0"/>
            <a:ext cx="723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971800"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9718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05878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10388" y="0"/>
            <a:ext cx="7239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053388"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0480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70538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Content Placeholder 3"/>
          <p:cNvSpPr>
            <a:spLocks noGrp="1"/>
          </p:cNvSpPr>
          <p:nvPr>
            <p:ph sz="half" idx="2"/>
          </p:nvPr>
        </p:nvSpPr>
        <p:spPr>
          <a:xfrm>
            <a:off x="4648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02523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1771652"/>
            <a:ext cx="3276600" cy="40004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1771651"/>
            <a:ext cx="4114800" cy="24574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43456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400050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7" name="Ellipse 98"/>
          <p:cNvSpPr/>
          <p:nvPr userDrawn="1"/>
        </p:nvSpPr>
        <p:spPr bwMode="auto">
          <a:xfrm>
            <a:off x="685800" y="394335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000250"/>
            <a:ext cx="3886200" cy="20002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1885951"/>
            <a:ext cx="3886200" cy="2185988"/>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3704143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434840" cy="243459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2457450"/>
            <a:ext cx="2362200" cy="10858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1771650"/>
            <a:ext cx="2362200" cy="5143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3657600"/>
            <a:ext cx="2362200" cy="4000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78942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3977931"/>
            <a:ext cx="4495800" cy="256150"/>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267202" cy="243459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17145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0574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24003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27432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30861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34290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37719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371761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423120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369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884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a:p>
        </p:txBody>
      </p:sp>
      <p:sp>
        <p:nvSpPr>
          <p:cNvPr id="23" name="Picture Placeholder 18"/>
          <p:cNvSpPr>
            <a:spLocks noGrp="1"/>
          </p:cNvSpPr>
          <p:nvPr>
            <p:ph type="pic" sz="quarter" idx="16"/>
          </p:nvPr>
        </p:nvSpPr>
        <p:spPr>
          <a:xfrm>
            <a:off x="60198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0" name="Text Placeholder 24"/>
          <p:cNvSpPr>
            <a:spLocks noGrp="1"/>
          </p:cNvSpPr>
          <p:nvPr>
            <p:ph type="body" sz="quarter" idx="19"/>
          </p:nvPr>
        </p:nvSpPr>
        <p:spPr>
          <a:xfrm>
            <a:off x="33528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1" name="Text Placeholder 24"/>
          <p:cNvSpPr>
            <a:spLocks noGrp="1"/>
          </p:cNvSpPr>
          <p:nvPr>
            <p:ph type="body" sz="quarter" idx="20"/>
          </p:nvPr>
        </p:nvSpPr>
        <p:spPr>
          <a:xfrm>
            <a:off x="60960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98986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3982642"/>
            <a:ext cx="2444750" cy="189309"/>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3982642"/>
            <a:ext cx="2444750" cy="189309"/>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0" y="3982642"/>
            <a:ext cx="2444750" cy="189309"/>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0" y="2268142"/>
            <a:ext cx="2444750" cy="189309"/>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0" y="2268142"/>
            <a:ext cx="2444750" cy="189309"/>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2268142"/>
            <a:ext cx="2444750" cy="189309"/>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4" name="Text Placeholder 10"/>
          <p:cNvSpPr>
            <a:spLocks noGrp="1"/>
          </p:cNvSpPr>
          <p:nvPr>
            <p:ph type="body" sz="quarter" idx="16"/>
          </p:nvPr>
        </p:nvSpPr>
        <p:spPr>
          <a:xfrm>
            <a:off x="3276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7" name="Text Placeholder 10"/>
          <p:cNvSpPr>
            <a:spLocks noGrp="1"/>
          </p:cNvSpPr>
          <p:nvPr>
            <p:ph type="body" sz="quarter" idx="18"/>
          </p:nvPr>
        </p:nvSpPr>
        <p:spPr>
          <a:xfrm>
            <a:off x="58674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0" name="Text Placeholder 10"/>
          <p:cNvSpPr>
            <a:spLocks noGrp="1"/>
          </p:cNvSpPr>
          <p:nvPr>
            <p:ph type="body" sz="quarter" idx="20"/>
          </p:nvPr>
        </p:nvSpPr>
        <p:spPr>
          <a:xfrm>
            <a:off x="609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3" name="Text Placeholder 10"/>
          <p:cNvSpPr>
            <a:spLocks noGrp="1"/>
          </p:cNvSpPr>
          <p:nvPr>
            <p:ph type="body" sz="quarter" idx="22"/>
          </p:nvPr>
        </p:nvSpPr>
        <p:spPr>
          <a:xfrm>
            <a:off x="3276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6" name="Text Placeholder 10"/>
          <p:cNvSpPr>
            <a:spLocks noGrp="1"/>
          </p:cNvSpPr>
          <p:nvPr>
            <p:ph type="body" sz="quarter" idx="24"/>
          </p:nvPr>
        </p:nvSpPr>
        <p:spPr>
          <a:xfrm>
            <a:off x="5943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8" name="Picture Placeholder 18"/>
          <p:cNvSpPr>
            <a:spLocks noGrp="1" noChangeAspect="1"/>
          </p:cNvSpPr>
          <p:nvPr>
            <p:ph type="pic" sz="quarter" idx="13"/>
          </p:nvPr>
        </p:nvSpPr>
        <p:spPr>
          <a:xfrm>
            <a:off x="516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0" name="Picture Placeholder 18"/>
          <p:cNvSpPr>
            <a:spLocks noGrp="1" noChangeAspect="1"/>
          </p:cNvSpPr>
          <p:nvPr>
            <p:ph type="pic" sz="quarter" idx="25"/>
          </p:nvPr>
        </p:nvSpPr>
        <p:spPr>
          <a:xfrm>
            <a:off x="3183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2" name="Picture Placeholder 18"/>
          <p:cNvSpPr>
            <a:spLocks noGrp="1" noChangeAspect="1"/>
          </p:cNvSpPr>
          <p:nvPr>
            <p:ph type="pic" sz="quarter" idx="26"/>
          </p:nvPr>
        </p:nvSpPr>
        <p:spPr>
          <a:xfrm>
            <a:off x="587364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4" name="Picture Placeholder 18"/>
          <p:cNvSpPr>
            <a:spLocks noGrp="1" noChangeAspect="1"/>
          </p:cNvSpPr>
          <p:nvPr>
            <p:ph type="pic" sz="quarter" idx="27"/>
          </p:nvPr>
        </p:nvSpPr>
        <p:spPr>
          <a:xfrm>
            <a:off x="576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6" name="Picture Placeholder 18"/>
          <p:cNvSpPr>
            <a:spLocks noGrp="1" noChangeAspect="1"/>
          </p:cNvSpPr>
          <p:nvPr>
            <p:ph type="pic" sz="quarter" idx="28"/>
          </p:nvPr>
        </p:nvSpPr>
        <p:spPr>
          <a:xfrm>
            <a:off x="3243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8" name="Picture Placeholder 18"/>
          <p:cNvSpPr>
            <a:spLocks noGrp="1" noChangeAspect="1"/>
          </p:cNvSpPr>
          <p:nvPr>
            <p:ph type="pic" sz="quarter" idx="29"/>
          </p:nvPr>
        </p:nvSpPr>
        <p:spPr>
          <a:xfrm>
            <a:off x="5873649"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dirty="0"/>
          </a:p>
        </p:txBody>
      </p:sp>
    </p:spTree>
    <p:extLst>
      <p:ext uri="{BB962C8B-B14F-4D97-AF65-F5344CB8AC3E}">
        <p14:creationId xmlns:p14="http://schemas.microsoft.com/office/powerpoint/2010/main" val="33222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41" y="2514600"/>
            <a:ext cx="46037"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314450"/>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6" y="2960506"/>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6"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22"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2595103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2001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0002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28003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354330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3" y="0"/>
            <a:ext cx="585787" cy="273844"/>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940330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159670"/>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143001"/>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143001"/>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280097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3" y="1485900"/>
            <a:ext cx="4918075" cy="220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1768507"/>
            <a:ext cx="3429000" cy="1549458"/>
          </a:xfrm>
        </p:spPr>
        <p:txBody>
          <a:bodyPr/>
          <a:lstStyle/>
          <a:p>
            <a:pPr lvl="0"/>
            <a:endParaRPr lang="en-JM" noProof="0"/>
          </a:p>
        </p:txBody>
      </p:sp>
      <p:sp>
        <p:nvSpPr>
          <p:cNvPr id="6" name="Text Placeholder 3"/>
          <p:cNvSpPr>
            <a:spLocks noGrp="1"/>
          </p:cNvSpPr>
          <p:nvPr>
            <p:ph type="body" sz="quarter" idx="24"/>
          </p:nvPr>
        </p:nvSpPr>
        <p:spPr>
          <a:xfrm>
            <a:off x="6659885" y="2263379"/>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501" y="1561320"/>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612713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1543051"/>
            <a:ext cx="392588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1749029"/>
            <a:ext cx="3429000" cy="1470160"/>
          </a:xfrm>
        </p:spPr>
        <p:txBody>
          <a:bodyPr/>
          <a:lstStyle/>
          <a:p>
            <a:pPr lvl="0"/>
            <a:endParaRPr lang="en-JM" noProof="0"/>
          </a:p>
        </p:txBody>
      </p:sp>
      <p:sp>
        <p:nvSpPr>
          <p:cNvPr id="6" name="Text Placeholder 3"/>
          <p:cNvSpPr>
            <a:spLocks noGrp="1"/>
          </p:cNvSpPr>
          <p:nvPr>
            <p:ph type="body" sz="quarter" idx="24"/>
          </p:nvPr>
        </p:nvSpPr>
        <p:spPr>
          <a:xfrm>
            <a:off x="1143003" y="24003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9" y="1698242"/>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45384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971550"/>
            <a:ext cx="8153400" cy="37719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97386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028700"/>
            <a:ext cx="8382000" cy="33147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346599"/>
            <a:ext cx="1727200" cy="810815"/>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291" y="1670448"/>
            <a:ext cx="1152525" cy="567928"/>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53" y="1322786"/>
            <a:ext cx="1152525" cy="672703"/>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278" y="3228976"/>
            <a:ext cx="23971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smtClean="0">
                <a:solidFill>
                  <a:srgbClr val="9B9B9B"/>
                </a:solidFill>
                <a:latin typeface="Neo Tech Std Light"/>
                <a:ea typeface="Brixton" charset="0"/>
                <a:cs typeface="Neo Tech Std Light"/>
              </a:rPr>
              <a:t>Raperiam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eaque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a:t>
            </a:r>
            <a:r>
              <a:rPr lang="en-US" sz="1100" b="0" i="0" dirty="0" smtClean="0">
                <a:solidFill>
                  <a:srgbClr val="9B9B9B"/>
                </a:solidFill>
                <a:latin typeface="Neo Tech Std Light"/>
                <a:ea typeface="Brixton" charset="0"/>
                <a:cs typeface="Neo Tech Std Light"/>
              </a:rPr>
              <a:t> quae </a:t>
            </a:r>
            <a:r>
              <a:rPr lang="en-US" sz="1100" b="0" i="0" dirty="0" err="1" smtClean="0">
                <a:solidFill>
                  <a:srgbClr val="9B9B9B"/>
                </a:solidFill>
                <a:latin typeface="Neo Tech Std Light"/>
                <a:ea typeface="Brixton" charset="0"/>
                <a:cs typeface="Neo Tech Std Light"/>
              </a:rPr>
              <a:t>ab</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illo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inventore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veritatis</a:t>
            </a:r>
            <a:r>
              <a:rPr lang="en-US" sz="1100" b="0" i="0" dirty="0" smtClean="0">
                <a:solidFill>
                  <a:srgbClr val="9B9B9B"/>
                </a:solidFill>
                <a:latin typeface="Neo Tech Std Light"/>
                <a:ea typeface="Brixton" charset="0"/>
                <a:cs typeface="Neo Tech Std Light"/>
              </a:rPr>
              <a:t> et quasi </a:t>
            </a:r>
            <a:r>
              <a:rPr lang="en-US" sz="1100" b="0" i="0" dirty="0" err="1" smtClean="0">
                <a:solidFill>
                  <a:srgbClr val="9B9B9B"/>
                </a:solidFill>
                <a:latin typeface="Neo Tech Std Light"/>
                <a:ea typeface="Brixton" charset="0"/>
                <a:cs typeface="Neo Tech Std Light"/>
              </a:rPr>
              <a:t>architecto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beatae</a:t>
            </a:r>
            <a:r>
              <a:rPr lang="en-US" sz="1100" b="0" i="0" dirty="0" smtClean="0">
                <a:solidFill>
                  <a:srgbClr val="9B9B9B"/>
                </a:solidFill>
                <a:latin typeface="Neo Tech Std Light"/>
                <a:ea typeface="Brixton" charset="0"/>
                <a:cs typeface="Neo Tech Std Light"/>
              </a:rPr>
              <a:t> vitae dicta </a:t>
            </a:r>
            <a:r>
              <a:rPr lang="en-US" sz="1100" b="0" i="0" dirty="0" err="1" smtClean="0">
                <a:solidFill>
                  <a:srgbClr val="9B9B9B"/>
                </a:solidFill>
                <a:latin typeface="Neo Tech Std Light"/>
                <a:ea typeface="Brixton" charset="0"/>
                <a:cs typeface="Neo Tech Std Light"/>
              </a:rPr>
              <a:t>sunt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explicabo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Nemo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enim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voluptatem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voluptas</a:t>
            </a:r>
            <a:r>
              <a:rPr lang="en-US" sz="1100" b="0" i="0" dirty="0" smtClean="0">
                <a:solidFill>
                  <a:srgbClr val="9B9B9B"/>
                </a:solidFill>
                <a:latin typeface="Neo Tech Std Light"/>
                <a:ea typeface="Brixton" charset="0"/>
                <a:cs typeface="Neo Tech Std Light"/>
              </a:rPr>
              <a:t> sit </a:t>
            </a:r>
            <a:r>
              <a:rPr lang="en-US" sz="1100" b="0" i="0" dirty="0" err="1" smtClean="0">
                <a:solidFill>
                  <a:srgbClr val="9B9B9B"/>
                </a:solidFill>
                <a:latin typeface="Neo Tech Std Light"/>
                <a:ea typeface="Brixton" charset="0"/>
                <a:cs typeface="Neo Tech Std Light"/>
              </a:rPr>
              <a:t>aspernatur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odit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fugit, </a:t>
            </a:r>
            <a:r>
              <a:rPr lang="en-US" sz="1100" b="0" i="0" dirty="0" err="1" smtClean="0">
                <a:solidFill>
                  <a:srgbClr val="9B9B9B"/>
                </a:solidFill>
                <a:latin typeface="Neo Tech Std Light"/>
                <a:ea typeface="Brixton" charset="0"/>
                <a:cs typeface="Neo Tech Std Light"/>
              </a:rPr>
              <a:t>sed</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consequuntur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magni</a:t>
            </a:r>
            <a:r>
              <a:rPr lang="en-US" sz="1100" b="0" i="0" dirty="0" smtClean="0">
                <a:solidFill>
                  <a:srgbClr val="9B9B9B"/>
                </a:solidFill>
                <a:latin typeface="Neo Tech Std Light"/>
                <a:ea typeface="Brixton" charset="0"/>
                <a:cs typeface="Neo Tech Std Light"/>
              </a:rPr>
              <a:t>.</a:t>
            </a:r>
            <a:endParaRPr lang="bg-BG" sz="1100" b="0" i="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16" y="2918222"/>
            <a:ext cx="2397125"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b="0" i="0" smtClean="0">
              <a:solidFill>
                <a:srgbClr val="7F7F7F"/>
              </a:solidFill>
              <a:latin typeface="Neo Tech Std Light"/>
              <a:cs typeface="Neo Tech Std Light"/>
            </a:endParaRPr>
          </a:p>
        </p:txBody>
      </p:sp>
      <p:sp>
        <p:nvSpPr>
          <p:cNvPr id="8" name="TextBox 7"/>
          <p:cNvSpPr txBox="1"/>
          <p:nvPr userDrawn="1"/>
        </p:nvSpPr>
        <p:spPr>
          <a:xfrm>
            <a:off x="5848350" y="2918222"/>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b="0" i="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44" y="1578770"/>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7448" y="1827610"/>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808553" y="152042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252537"/>
            <a:ext cx="1109662" cy="1905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8" y="2141936"/>
            <a:ext cx="638175" cy="72628"/>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8" y="2051449"/>
            <a:ext cx="379413" cy="86915"/>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4" y="2636044"/>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2971801"/>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3" y="2139555"/>
            <a:ext cx="1800225" cy="1350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6"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6" y="1891904"/>
            <a:ext cx="388937" cy="355997"/>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410082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2338389"/>
            <a:ext cx="592138" cy="383381"/>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66" y="1420417"/>
            <a:ext cx="1728787" cy="1296590"/>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7" name="Group 19"/>
          <p:cNvGrpSpPr>
            <a:grpSpLocks/>
          </p:cNvGrpSpPr>
          <p:nvPr userDrawn="1"/>
        </p:nvGrpSpPr>
        <p:grpSpPr bwMode="auto">
          <a:xfrm>
            <a:off x="3779841" y="1420417"/>
            <a:ext cx="1728787" cy="1296590"/>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10" name="Group 23"/>
          <p:cNvGrpSpPr>
            <a:grpSpLocks/>
          </p:cNvGrpSpPr>
          <p:nvPr userDrawn="1"/>
        </p:nvGrpSpPr>
        <p:grpSpPr bwMode="auto">
          <a:xfrm>
            <a:off x="5738816" y="1420417"/>
            <a:ext cx="1728787" cy="1296590"/>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sp>
        <p:nvSpPr>
          <p:cNvPr id="13" name="Freeform 12"/>
          <p:cNvSpPr/>
          <p:nvPr userDrawn="1"/>
        </p:nvSpPr>
        <p:spPr>
          <a:xfrm>
            <a:off x="3843338" y="2110978"/>
            <a:ext cx="1600200" cy="15597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4" name="Rectangle 27"/>
          <p:cNvSpPr>
            <a:spLocks noChangeArrowheads="1"/>
          </p:cNvSpPr>
          <p:nvPr userDrawn="1"/>
        </p:nvSpPr>
        <p:spPr bwMode="auto">
          <a:xfrm>
            <a:off x="2298830" y="1996680"/>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5" y="1809752"/>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20" y="1566864"/>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094310"/>
            <a:ext cx="679450"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2857500"/>
            <a:ext cx="47513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2921794"/>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3" y="3314700"/>
            <a:ext cx="5903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16" y="1158479"/>
            <a:ext cx="325437" cy="276225"/>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400083" y="1351957"/>
            <a:ext cx="444103"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09600" y="1143000"/>
            <a:ext cx="7772400" cy="1428750"/>
          </a:xfrm>
        </p:spPr>
        <p:txBody>
          <a:bodyPr/>
          <a:lstStyle>
            <a:lvl1pPr>
              <a:defRPr sz="4400"/>
            </a:lvl1pPr>
          </a:lstStyle>
          <a:p>
            <a:r>
              <a:rPr lang="en-US" dirty="0"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7375779" y="4552950"/>
            <a:ext cx="1539621" cy="43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2686050"/>
            <a:ext cx="6629400" cy="342900"/>
          </a:xfrm>
        </p:spPr>
        <p:txBody>
          <a:bodyPr/>
          <a:lstStyle>
            <a:lvl1pPr marL="0" indent="0">
              <a:buNone/>
              <a:defRPr sz="20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105150"/>
            <a:ext cx="6629400" cy="5715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6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220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76550"/>
            <a:ext cx="5791200" cy="16002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1892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516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00350"/>
            <a:ext cx="5943600" cy="19431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7078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38450"/>
            <a:ext cx="6019800" cy="1714500"/>
          </a:xfrm>
        </p:spPr>
        <p:txBody>
          <a:bodyPr>
            <a:normAutofit/>
          </a:bodyPr>
          <a:lstStyle>
            <a:lvl1pPr>
              <a:buNone/>
              <a:defRPr sz="2400" b="0" i="0">
                <a:solidFill>
                  <a:schemeClr val="bg1"/>
                </a:solidFill>
                <a:latin typeface="+mn-lt"/>
                <a:cs typeface="Cabin Bold"/>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86377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00350"/>
            <a:ext cx="5791200" cy="142875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68151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724150"/>
            <a:ext cx="5867400" cy="173355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85283753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35"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3085" y="0"/>
            <a:ext cx="9144000" cy="5143500"/>
          </a:xfrm>
          <a:prstGeom prst="rect">
            <a:avLst/>
          </a:prstGeom>
        </p:spPr>
      </p:pic>
      <p:sp>
        <p:nvSpPr>
          <p:cNvPr id="1028" name="Title Placeholder 1"/>
          <p:cNvSpPr>
            <a:spLocks noGrp="1"/>
          </p:cNvSpPr>
          <p:nvPr>
            <p:ph type="title"/>
          </p:nvPr>
        </p:nvSpPr>
        <p:spPr bwMode="auto">
          <a:xfrm>
            <a:off x="457200" y="205978"/>
            <a:ext cx="82296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1029" name="Text Placeholder 2"/>
          <p:cNvSpPr>
            <a:spLocks noGrp="1"/>
          </p:cNvSpPr>
          <p:nvPr>
            <p:ph type="body" idx="1"/>
          </p:nvPr>
        </p:nvSpPr>
        <p:spPr bwMode="auto">
          <a:xfrm>
            <a:off x="457200" y="102870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grpSp>
        <p:nvGrpSpPr>
          <p:cNvPr id="1031" name="Group 19"/>
          <p:cNvGrpSpPr>
            <a:grpSpLocks/>
          </p:cNvGrpSpPr>
          <p:nvPr userDrawn="1"/>
        </p:nvGrpSpPr>
        <p:grpSpPr bwMode="auto">
          <a:xfrm>
            <a:off x="549275" y="685800"/>
            <a:ext cx="8045450" cy="7144"/>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1" r:id="rId3"/>
    <p:sldLayoutId id="2147483922" r:id="rId4"/>
    <p:sldLayoutId id="2147483927" r:id="rId5"/>
    <p:sldLayoutId id="2147483936" r:id="rId6"/>
    <p:sldLayoutId id="2147483939" r:id="rId7"/>
    <p:sldLayoutId id="2147483937" r:id="rId8"/>
    <p:sldLayoutId id="2147483938" r:id="rId9"/>
    <p:sldLayoutId id="2147483942" r:id="rId10"/>
    <p:sldLayoutId id="2147483944" r:id="rId11"/>
    <p:sldLayoutId id="2147483911" r:id="rId12"/>
    <p:sldLayoutId id="2147483912" r:id="rId13"/>
    <p:sldLayoutId id="2147483923" r:id="rId14"/>
    <p:sldLayoutId id="2147483913" r:id="rId15"/>
    <p:sldLayoutId id="2147483924" r:id="rId16"/>
    <p:sldLayoutId id="2147483914" r:id="rId17"/>
    <p:sldLayoutId id="2147483915" r:id="rId18"/>
    <p:sldLayoutId id="2147483916" r:id="rId19"/>
    <p:sldLayoutId id="2147483917" r:id="rId20"/>
    <p:sldLayoutId id="2147483925" r:id="rId21"/>
    <p:sldLayoutId id="2147483926" r:id="rId22"/>
    <p:sldLayoutId id="2147483918" r:id="rId23"/>
    <p:sldLayoutId id="2147483919" r:id="rId24"/>
    <p:sldLayoutId id="2147483920" r:id="rId25"/>
    <p:sldLayoutId id="2147483921" r:id="rId26"/>
    <p:sldLayoutId id="2147483929" r:id="rId27"/>
    <p:sldLayoutId id="2147483930" r:id="rId28"/>
    <p:sldLayoutId id="2147483931" r:id="rId29"/>
    <p:sldLayoutId id="2147483932" r:id="rId30"/>
    <p:sldLayoutId id="2147483933" r:id="rId31"/>
    <p:sldLayoutId id="2147483934" r:id="rId32"/>
    <p:sldLayoutId id="2147483935" r:id="rId33"/>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280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39.jp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9" Type="http://schemas.openxmlformats.org/officeDocument/2006/relationships/image" Target="../media/image68.png"/><Relationship Id="rId20" Type="http://schemas.openxmlformats.org/officeDocument/2006/relationships/image" Target="../media/image79.png"/><Relationship Id="rId10" Type="http://schemas.openxmlformats.org/officeDocument/2006/relationships/image" Target="../media/image69.png"/><Relationship Id="rId11" Type="http://schemas.openxmlformats.org/officeDocument/2006/relationships/image" Target="../media/image70.png"/><Relationship Id="rId12" Type="http://schemas.openxmlformats.org/officeDocument/2006/relationships/image" Target="../media/image71.png"/><Relationship Id="rId13" Type="http://schemas.openxmlformats.org/officeDocument/2006/relationships/image" Target="../media/image72.png"/><Relationship Id="rId14" Type="http://schemas.openxmlformats.org/officeDocument/2006/relationships/image" Target="../media/image73.png"/><Relationship Id="rId15" Type="http://schemas.openxmlformats.org/officeDocument/2006/relationships/image" Target="../media/image74.png"/><Relationship Id="rId16" Type="http://schemas.openxmlformats.org/officeDocument/2006/relationships/image" Target="../media/image75.png"/><Relationship Id="rId17" Type="http://schemas.openxmlformats.org/officeDocument/2006/relationships/image" Target="../media/image76.png"/><Relationship Id="rId18" Type="http://schemas.openxmlformats.org/officeDocument/2006/relationships/image" Target="../media/image77.png"/><Relationship Id="rId19"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7.jp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p:cNvSpPr txBox="1"/>
          <p:nvPr/>
        </p:nvSpPr>
        <p:spPr>
          <a:xfrm>
            <a:off x="457200" y="742950"/>
            <a:ext cx="8534400" cy="1246495"/>
          </a:xfrm>
          <a:prstGeom prst="rect">
            <a:avLst/>
          </a:prstGeom>
          <a:noFill/>
        </p:spPr>
        <p:txBody>
          <a:bodyPr wrap="square" rtlCol="0">
            <a:spAutoFit/>
          </a:bodyPr>
          <a:lstStyle/>
          <a:p>
            <a:r>
              <a:rPr lang="en-US" sz="2500" dirty="0" smtClean="0"/>
              <a:t>Vergic Engage </a:t>
            </a:r>
          </a:p>
          <a:p>
            <a:r>
              <a:rPr lang="en-US" sz="5000" dirty="0"/>
              <a:t>A</a:t>
            </a:r>
            <a:r>
              <a:rPr lang="en-US" sz="5000" dirty="0" smtClean="0"/>
              <a:t>dvanced chat</a:t>
            </a:r>
            <a:endParaRPr lang="en-US" sz="5000" dirty="0"/>
          </a:p>
        </p:txBody>
      </p:sp>
      <p:sp>
        <p:nvSpPr>
          <p:cNvPr id="15" name="TextBox 14"/>
          <p:cNvSpPr txBox="1"/>
          <p:nvPr/>
        </p:nvSpPr>
        <p:spPr>
          <a:xfrm>
            <a:off x="457200" y="2094458"/>
            <a:ext cx="5365571" cy="2077492"/>
          </a:xfrm>
          <a:prstGeom prst="rect">
            <a:avLst/>
          </a:prstGeom>
          <a:noFill/>
        </p:spPr>
        <p:txBody>
          <a:bodyPr wrap="none" rtlCol="0">
            <a:spAutoFit/>
          </a:bodyPr>
          <a:lstStyle/>
          <a:p>
            <a:pPr marL="285750" indent="-285750">
              <a:lnSpc>
                <a:spcPct val="120000"/>
              </a:lnSpc>
              <a:buFont typeface="Wingdings" charset="2"/>
              <a:buChar char="ü"/>
            </a:pPr>
            <a:r>
              <a:rPr lang="en-US" dirty="0">
                <a:solidFill>
                  <a:schemeClr val="accent2"/>
                </a:solidFill>
              </a:rPr>
              <a:t>Increase conversion </a:t>
            </a:r>
            <a:r>
              <a:rPr lang="en-US" dirty="0" smtClean="0">
                <a:solidFill>
                  <a:schemeClr val="accent2"/>
                </a:solidFill>
              </a:rPr>
              <a:t>rate</a:t>
            </a:r>
            <a:endParaRPr lang="en-US" dirty="0">
              <a:solidFill>
                <a:schemeClr val="accent2"/>
              </a:solidFill>
            </a:endParaRPr>
          </a:p>
          <a:p>
            <a:pPr marL="285750" indent="-285750">
              <a:lnSpc>
                <a:spcPct val="120000"/>
              </a:lnSpc>
              <a:buFont typeface="Wingdings" charset="2"/>
              <a:buChar char="ü"/>
            </a:pPr>
            <a:r>
              <a:rPr lang="en-US" dirty="0" smtClean="0">
                <a:solidFill>
                  <a:schemeClr val="accent2"/>
                </a:solidFill>
              </a:rPr>
              <a:t>Leverage sale </a:t>
            </a:r>
          </a:p>
          <a:p>
            <a:pPr marL="285750" indent="-285750">
              <a:lnSpc>
                <a:spcPct val="120000"/>
              </a:lnSpc>
              <a:buFont typeface="Wingdings" charset="2"/>
              <a:buChar char="ü"/>
            </a:pPr>
            <a:r>
              <a:rPr lang="en-US" dirty="0" smtClean="0">
                <a:solidFill>
                  <a:schemeClr val="accent2"/>
                </a:solidFill>
              </a:rPr>
              <a:t>Improve </a:t>
            </a:r>
            <a:r>
              <a:rPr lang="en-US" dirty="0">
                <a:solidFill>
                  <a:schemeClr val="accent2"/>
                </a:solidFill>
              </a:rPr>
              <a:t>customer support </a:t>
            </a:r>
            <a:r>
              <a:rPr lang="en-US" dirty="0" smtClean="0">
                <a:solidFill>
                  <a:schemeClr val="accent2"/>
                </a:solidFill>
              </a:rPr>
              <a:t>efficiency</a:t>
            </a:r>
          </a:p>
          <a:p>
            <a:pPr marL="285750" indent="-285750">
              <a:lnSpc>
                <a:spcPct val="120000"/>
              </a:lnSpc>
              <a:buFont typeface="Wingdings" charset="2"/>
              <a:buChar char="ü"/>
            </a:pPr>
            <a:r>
              <a:rPr lang="en-US" dirty="0" smtClean="0">
                <a:solidFill>
                  <a:schemeClr val="accent2"/>
                </a:solidFill>
              </a:rPr>
              <a:t>Reduce emails</a:t>
            </a:r>
          </a:p>
          <a:p>
            <a:pPr marL="285750" indent="-285750">
              <a:lnSpc>
                <a:spcPct val="120000"/>
              </a:lnSpc>
              <a:buFont typeface="Wingdings" charset="2"/>
              <a:buChar char="ü"/>
            </a:pPr>
            <a:r>
              <a:rPr lang="en-US" dirty="0" smtClean="0">
                <a:solidFill>
                  <a:schemeClr val="accent2"/>
                </a:solidFill>
              </a:rPr>
              <a:t>Use the most cost-efficient channel available</a:t>
            </a:r>
          </a:p>
          <a:p>
            <a:pPr marL="285750" indent="-285750">
              <a:lnSpc>
                <a:spcPct val="120000"/>
              </a:lnSpc>
              <a:buFont typeface="Wingdings" charset="2"/>
              <a:buChar char="ü"/>
            </a:pPr>
            <a:r>
              <a:rPr lang="en-US" dirty="0" smtClean="0">
                <a:solidFill>
                  <a:schemeClr val="accent2"/>
                </a:solidFill>
              </a:rPr>
              <a:t>Engage with the right customer at the right moment</a:t>
            </a:r>
          </a:p>
        </p:txBody>
      </p:sp>
      <p:pic>
        <p:nvPicPr>
          <p:cNvPr id="16" name="Picture 3" descr="Vergic_logo_tagline_CMYK.eps"/>
          <p:cNvPicPr>
            <a:picLocks noChangeAspect="1"/>
          </p:cNvPicPr>
          <p:nvPr/>
        </p:nvPicPr>
        <p:blipFill>
          <a:blip r:embed="rId3">
            <a:extLst>
              <a:ext uri="{28A0092B-C50C-407E-A947-70E740481C1C}">
                <a14:useLocalDpi xmlns:a14="http://schemas.microsoft.com/office/drawing/2010/main" val="0"/>
              </a:ext>
            </a:extLst>
          </a:blip>
          <a:srcRect b="20461"/>
          <a:stretch>
            <a:fillRect/>
          </a:stretch>
        </p:blipFill>
        <p:spPr bwMode="auto">
          <a:xfrm>
            <a:off x="7315200" y="4552950"/>
            <a:ext cx="1539621" cy="43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4705350"/>
            <a:ext cx="3608680" cy="276999"/>
          </a:xfrm>
          <a:prstGeom prst="rect">
            <a:avLst/>
          </a:prstGeom>
          <a:noFill/>
        </p:spPr>
        <p:txBody>
          <a:bodyPr wrap="none" rtlCol="0">
            <a:spAutoFit/>
          </a:bodyPr>
          <a:lstStyle/>
          <a:p>
            <a:r>
              <a:rPr lang="en-US" sz="1200" dirty="0" smtClean="0">
                <a:solidFill>
                  <a:schemeClr val="bg2"/>
                </a:solidFill>
              </a:rPr>
              <a:t>Sales </a:t>
            </a:r>
            <a:r>
              <a:rPr lang="en-US" sz="1200" dirty="0" smtClean="0">
                <a:solidFill>
                  <a:schemeClr val="bg2"/>
                </a:solidFill>
              </a:rPr>
              <a:t>teaser for internal sale to sales </a:t>
            </a:r>
            <a:r>
              <a:rPr lang="en-US" sz="1200" dirty="0" smtClean="0">
                <a:solidFill>
                  <a:schemeClr val="bg2"/>
                </a:solidFill>
              </a:rPr>
              <a:t>staff and partners</a:t>
            </a:r>
            <a:endParaRPr lang="en-US" sz="1200" dirty="0">
              <a:solidFill>
                <a:schemeClr val="bg2"/>
              </a:solidFill>
            </a:endParaRPr>
          </a:p>
        </p:txBody>
      </p:sp>
    </p:spTree>
    <p:extLst>
      <p:ext uri="{BB962C8B-B14F-4D97-AF65-F5344CB8AC3E}">
        <p14:creationId xmlns:p14="http://schemas.microsoft.com/office/powerpoint/2010/main" val="2515653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grpSp>
        <p:nvGrpSpPr>
          <p:cNvPr id="9" name="Group 8"/>
          <p:cNvGrpSpPr/>
          <p:nvPr/>
        </p:nvGrpSpPr>
        <p:grpSpPr>
          <a:xfrm>
            <a:off x="3733800" y="2571750"/>
            <a:ext cx="2006600" cy="588129"/>
            <a:chOff x="3505200" y="2688471"/>
            <a:chExt cx="2006600" cy="588129"/>
          </a:xfrm>
        </p:grpSpPr>
        <p:pic>
          <p:nvPicPr>
            <p:cNvPr id="10" name="Picture 21"/>
            <p:cNvPicPr>
              <a:picLocks noChangeAspect="1"/>
            </p:cNvPicPr>
            <p:nvPr/>
          </p:nvPicPr>
          <p:blipFill>
            <a:blip r:embed="rId4">
              <a:clrChange>
                <a:clrFrom>
                  <a:srgbClr val="FFFFFF"/>
                </a:clrFrom>
                <a:clrTo>
                  <a:srgbClr val="FFFFFF">
                    <a:alpha val="0"/>
                  </a:srgbClr>
                </a:clrTo>
              </a:clrChange>
            </a:blip>
            <a:stretch>
              <a:fillRect/>
            </a:stretch>
          </p:blipFill>
          <p:spPr>
            <a:xfrm>
              <a:off x="3581400" y="2751282"/>
              <a:ext cx="875594" cy="248716"/>
            </a:xfrm>
            <a:prstGeom prst="rect">
              <a:avLst/>
            </a:prstGeom>
          </p:spPr>
        </p:pic>
        <p:sp>
          <p:nvSpPr>
            <p:cNvPr id="11" name="Tekstfelt 56"/>
            <p:cNvSpPr txBox="1"/>
            <p:nvPr/>
          </p:nvSpPr>
          <p:spPr>
            <a:xfrm>
              <a:off x="3505200" y="3030379"/>
              <a:ext cx="2006600" cy="246221"/>
            </a:xfrm>
            <a:prstGeom prst="rect">
              <a:avLst/>
            </a:prstGeom>
            <a:noFill/>
          </p:spPr>
          <p:txBody>
            <a:bodyPr wrap="square" rtlCol="0">
              <a:spAutoFit/>
            </a:bodyPr>
            <a:lstStyle/>
            <a:p>
              <a:r>
                <a:rPr lang="da-DK" sz="1000" dirty="0" err="1" smtClean="0">
                  <a:solidFill>
                    <a:srgbClr val="363636"/>
                  </a:solidFill>
                  <a:latin typeface="Calibri"/>
                  <a:cs typeface="Calibri"/>
                </a:rPr>
                <a:t>Largest</a:t>
              </a:r>
              <a:r>
                <a:rPr lang="da-DK" sz="1000" dirty="0" smtClean="0">
                  <a:solidFill>
                    <a:srgbClr val="363636"/>
                  </a:solidFill>
                  <a:latin typeface="Calibri"/>
                  <a:cs typeface="Calibri"/>
                </a:rPr>
                <a:t> TV </a:t>
              </a:r>
              <a:r>
                <a:rPr lang="da-DK" sz="1000" dirty="0" err="1" smtClean="0">
                  <a:solidFill>
                    <a:srgbClr val="363636"/>
                  </a:solidFill>
                  <a:latin typeface="Calibri"/>
                  <a:cs typeface="Calibri"/>
                </a:rPr>
                <a:t>providers</a:t>
              </a:r>
              <a:endParaRPr lang="da-DK" sz="1000" dirty="0">
                <a:solidFill>
                  <a:srgbClr val="363636"/>
                </a:solidFill>
                <a:latin typeface="Calibri"/>
                <a:cs typeface="Calibri"/>
              </a:endParaRPr>
            </a:p>
          </p:txBody>
        </p:sp>
        <p:pic>
          <p:nvPicPr>
            <p:cNvPr id="12" name="Picture 11" descr="rikstv.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2688471"/>
              <a:ext cx="554960" cy="381000"/>
            </a:xfrm>
            <a:prstGeom prst="rect">
              <a:avLst/>
            </a:prstGeom>
          </p:spPr>
        </p:pic>
      </p:grpSp>
      <p:grpSp>
        <p:nvGrpSpPr>
          <p:cNvPr id="40" name="Group 39"/>
          <p:cNvGrpSpPr/>
          <p:nvPr/>
        </p:nvGrpSpPr>
        <p:grpSpPr>
          <a:xfrm>
            <a:off x="457200" y="3771840"/>
            <a:ext cx="2427077" cy="552510"/>
            <a:chOff x="457200" y="3790950"/>
            <a:chExt cx="2427077" cy="552510"/>
          </a:xfrm>
        </p:grpSpPr>
        <p:sp>
          <p:nvSpPr>
            <p:cNvPr id="13" name="Tekstfelt 68"/>
            <p:cNvSpPr txBox="1"/>
            <p:nvPr/>
          </p:nvSpPr>
          <p:spPr>
            <a:xfrm>
              <a:off x="457200" y="3943350"/>
              <a:ext cx="2427077" cy="400110"/>
            </a:xfrm>
            <a:prstGeom prst="rect">
              <a:avLst/>
            </a:prstGeom>
            <a:noFill/>
          </p:spPr>
          <p:txBody>
            <a:bodyPr wrap="square" rtlCol="0">
              <a:spAutoFit/>
            </a:bodyPr>
            <a:lstStyle/>
            <a:p>
              <a:r>
                <a:rPr lang="en-US" sz="1000" dirty="0" smtClean="0">
                  <a:solidFill>
                    <a:srgbClr val="363636"/>
                  </a:solidFill>
                  <a:latin typeface="Calibri"/>
                  <a:cs typeface="Calibri"/>
                </a:rPr>
                <a:t>Government unit:</a:t>
              </a:r>
              <a:r>
                <a:rPr lang="en-US" sz="1000" dirty="0">
                  <a:solidFill>
                    <a:srgbClr val="363636"/>
                  </a:solidFill>
                  <a:latin typeface="Calibri"/>
                  <a:cs typeface="Calibri"/>
                </a:rPr>
                <a:t> Swedish Public </a:t>
              </a:r>
              <a:r>
                <a:rPr lang="en-US" sz="1000" dirty="0" smtClean="0">
                  <a:solidFill>
                    <a:srgbClr val="363636"/>
                  </a:solidFill>
                  <a:latin typeface="Calibri"/>
                  <a:cs typeface="Calibri"/>
                </a:rPr>
                <a:t>Employment Service</a:t>
              </a:r>
              <a:endParaRPr lang="da-DK" sz="1000" dirty="0">
                <a:solidFill>
                  <a:srgbClr val="363636"/>
                </a:solidFill>
                <a:latin typeface="Calibri"/>
                <a:cs typeface="Calibri"/>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584200" y="3790950"/>
              <a:ext cx="1854200" cy="241300"/>
            </a:xfrm>
            <a:prstGeom prst="rect">
              <a:avLst/>
            </a:prstGeom>
          </p:spPr>
        </p:pic>
      </p:grpSp>
      <p:grpSp>
        <p:nvGrpSpPr>
          <p:cNvPr id="35" name="Group 34"/>
          <p:cNvGrpSpPr/>
          <p:nvPr/>
        </p:nvGrpSpPr>
        <p:grpSpPr>
          <a:xfrm>
            <a:off x="3733800" y="3562350"/>
            <a:ext cx="2265067" cy="742265"/>
            <a:chOff x="3378200" y="1136650"/>
            <a:chExt cx="2265067" cy="742265"/>
          </a:xfrm>
        </p:grpSpPr>
        <p:pic>
          <p:nvPicPr>
            <p:cNvPr id="15" name="Picture 3"/>
            <p:cNvPicPr>
              <a:picLocks noChangeAspect="1"/>
            </p:cNvPicPr>
            <p:nvPr/>
          </p:nvPicPr>
          <p:blipFill>
            <a:blip r:embed="rId7">
              <a:clrChange>
                <a:clrFrom>
                  <a:srgbClr val="FFFFFF"/>
                </a:clrFrom>
                <a:clrTo>
                  <a:srgbClr val="FFFFFF">
                    <a:alpha val="0"/>
                  </a:srgbClr>
                </a:clrTo>
              </a:clrChange>
            </a:blip>
            <a:stretch>
              <a:fillRect/>
            </a:stretch>
          </p:blipFill>
          <p:spPr>
            <a:xfrm>
              <a:off x="5260793" y="1136650"/>
              <a:ext cx="382474" cy="397798"/>
            </a:xfrm>
            <a:prstGeom prst="rect">
              <a:avLst/>
            </a:prstGeom>
          </p:spPr>
        </p:pic>
        <p:sp>
          <p:nvSpPr>
            <p:cNvPr id="16" name="Tekstfelt 3"/>
            <p:cNvSpPr txBox="1"/>
            <p:nvPr/>
          </p:nvSpPr>
          <p:spPr>
            <a:xfrm>
              <a:off x="3378200" y="1478805"/>
              <a:ext cx="2188867" cy="400110"/>
            </a:xfrm>
            <a:prstGeom prst="rect">
              <a:avLst/>
            </a:prstGeom>
            <a:noFill/>
          </p:spPr>
          <p:txBody>
            <a:bodyPr wrap="square" rtlCol="0">
              <a:spAutoFit/>
            </a:bodyPr>
            <a:lstStyle/>
            <a:p>
              <a:r>
                <a:rPr lang="en-US" sz="1000" dirty="0">
                  <a:solidFill>
                    <a:srgbClr val="363636"/>
                  </a:solidFill>
                  <a:latin typeface="Calibri"/>
                  <a:cs typeface="Calibri"/>
                </a:rPr>
                <a:t>L</a:t>
              </a:r>
              <a:r>
                <a:rPr lang="en-US" sz="1000" dirty="0" smtClean="0">
                  <a:solidFill>
                    <a:srgbClr val="363636"/>
                  </a:solidFill>
                  <a:latin typeface="Calibri"/>
                  <a:cs typeface="Calibri"/>
                </a:rPr>
                <a:t>eading providers </a:t>
              </a:r>
              <a:r>
                <a:rPr lang="en-US" sz="1000" dirty="0">
                  <a:solidFill>
                    <a:srgbClr val="363636"/>
                  </a:solidFill>
                  <a:latin typeface="Calibri"/>
                  <a:cs typeface="Calibri"/>
                </a:rPr>
                <a:t>of </a:t>
              </a:r>
              <a:r>
                <a:rPr lang="en-US" sz="1000" dirty="0" smtClean="0">
                  <a:solidFill>
                    <a:srgbClr val="363636"/>
                  </a:solidFill>
                  <a:latin typeface="Calibri"/>
                  <a:cs typeface="Calibri"/>
                </a:rPr>
                <a:t>insurance </a:t>
              </a:r>
              <a:r>
                <a:rPr lang="en-US" sz="1000" dirty="0">
                  <a:solidFill>
                    <a:srgbClr val="363636"/>
                  </a:solidFill>
                  <a:latin typeface="Calibri"/>
                  <a:cs typeface="Calibri"/>
                </a:rPr>
                <a:t>and pensions in the Nordic </a:t>
              </a:r>
              <a:r>
                <a:rPr lang="en-US" sz="1000" dirty="0" smtClean="0">
                  <a:solidFill>
                    <a:srgbClr val="363636"/>
                  </a:solidFill>
                  <a:latin typeface="Calibri"/>
                  <a:cs typeface="Calibri"/>
                </a:rPr>
                <a:t>region</a:t>
              </a:r>
              <a:endParaRPr lang="da-DK" sz="1000" dirty="0">
                <a:solidFill>
                  <a:srgbClr val="363636"/>
                </a:solidFill>
                <a:latin typeface="Calibri"/>
                <a:cs typeface="Calibri"/>
              </a:endParaRPr>
            </a:p>
          </p:txBody>
        </p:sp>
        <p:pic>
          <p:nvPicPr>
            <p:cNvPr id="17" name="Picture 16"/>
            <p:cNvPicPr>
              <a:picLocks noChangeAspect="1"/>
            </p:cNvPicPr>
            <p:nvPr/>
          </p:nvPicPr>
          <p:blipFill>
            <a:blip r:embed="rId8">
              <a:clrChange>
                <a:clrFrom>
                  <a:srgbClr val="FFFFFF"/>
                </a:clrFrom>
                <a:clrTo>
                  <a:srgbClr val="FFFFFF">
                    <a:alpha val="0"/>
                  </a:srgbClr>
                </a:clrTo>
              </a:clrChange>
            </a:blip>
            <a:stretch>
              <a:fillRect/>
            </a:stretch>
          </p:blipFill>
          <p:spPr>
            <a:xfrm>
              <a:off x="3432562" y="1212850"/>
              <a:ext cx="1675831" cy="266700"/>
            </a:xfrm>
            <a:prstGeom prst="rect">
              <a:avLst/>
            </a:prstGeom>
          </p:spPr>
        </p:pic>
      </p:grpSp>
      <p:pic>
        <p:nvPicPr>
          <p:cNvPr id="19" name="Picture 18"/>
          <p:cNvPicPr>
            <a:picLocks noChangeAspect="1"/>
          </p:cNvPicPr>
          <p:nvPr/>
        </p:nvPicPr>
        <p:blipFill>
          <a:blip r:embed="rId9">
            <a:clrChange>
              <a:clrFrom>
                <a:srgbClr val="FFFFFF"/>
              </a:clrFrom>
              <a:clrTo>
                <a:srgbClr val="FFFFFF">
                  <a:alpha val="0"/>
                </a:srgbClr>
              </a:clrTo>
            </a:clrChange>
          </a:blip>
          <a:stretch>
            <a:fillRect/>
          </a:stretch>
        </p:blipFill>
        <p:spPr>
          <a:xfrm>
            <a:off x="533400" y="1123950"/>
            <a:ext cx="838200" cy="575392"/>
          </a:xfrm>
          <a:prstGeom prst="rect">
            <a:avLst/>
          </a:prstGeom>
        </p:spPr>
      </p:pic>
      <p:grpSp>
        <p:nvGrpSpPr>
          <p:cNvPr id="21" name="Group 20"/>
          <p:cNvGrpSpPr/>
          <p:nvPr/>
        </p:nvGrpSpPr>
        <p:grpSpPr>
          <a:xfrm>
            <a:off x="482600" y="2647950"/>
            <a:ext cx="2362200" cy="782598"/>
            <a:chOff x="609600" y="2609910"/>
            <a:chExt cx="2362200" cy="782598"/>
          </a:xfrm>
        </p:grpSpPr>
        <p:sp>
          <p:nvSpPr>
            <p:cNvPr id="22" name="Tekstfelt 12"/>
            <p:cNvSpPr txBox="1"/>
            <p:nvPr/>
          </p:nvSpPr>
          <p:spPr>
            <a:xfrm>
              <a:off x="609600" y="2838510"/>
              <a:ext cx="2362200" cy="553998"/>
            </a:xfrm>
            <a:prstGeom prst="rect">
              <a:avLst/>
            </a:prstGeom>
            <a:noFill/>
          </p:spPr>
          <p:txBody>
            <a:bodyPr wrap="square" rtlCol="0">
              <a:spAutoFit/>
            </a:bodyPr>
            <a:lstStyle/>
            <a:p>
              <a:r>
                <a:rPr lang="en-US" sz="1000" dirty="0" smtClean="0">
                  <a:solidFill>
                    <a:srgbClr val="363636"/>
                  </a:solidFill>
                  <a:latin typeface="Calibri"/>
                  <a:cs typeface="Calibri"/>
                </a:rPr>
                <a:t>Government unit: Responsible </a:t>
              </a:r>
              <a:r>
                <a:rPr lang="en-US" sz="1000" dirty="0">
                  <a:solidFill>
                    <a:srgbClr val="363636"/>
                  </a:solidFill>
                  <a:latin typeface="Calibri"/>
                  <a:cs typeface="Calibri"/>
                </a:rPr>
                <a:t>for a large part of the public security systems in </a:t>
              </a:r>
              <a:r>
                <a:rPr lang="en-US" sz="1000" dirty="0" smtClean="0">
                  <a:solidFill>
                    <a:srgbClr val="363636"/>
                  </a:solidFill>
                  <a:latin typeface="Calibri"/>
                  <a:cs typeface="Calibri"/>
                </a:rPr>
                <a:t>Sweden</a:t>
              </a:r>
              <a:endParaRPr lang="da-DK" sz="1000" dirty="0">
                <a:solidFill>
                  <a:srgbClr val="363636"/>
                </a:solidFill>
                <a:latin typeface="Calibri"/>
                <a:cs typeface="Calibri"/>
              </a:endParaRPr>
            </a:p>
          </p:txBody>
        </p:sp>
        <p:pic>
          <p:nvPicPr>
            <p:cNvPr id="23" name="Picture 22"/>
            <p:cNvPicPr>
              <a:picLocks noChangeAspect="1"/>
            </p:cNvPicPr>
            <p:nvPr/>
          </p:nvPicPr>
          <p:blipFill>
            <a:blip r:embed="rId10">
              <a:clrChange>
                <a:clrFrom>
                  <a:srgbClr val="FFFFFF"/>
                </a:clrFrom>
                <a:clrTo>
                  <a:srgbClr val="FFFFFF">
                    <a:alpha val="0"/>
                  </a:srgbClr>
                </a:clrTo>
              </a:clrChange>
            </a:blip>
            <a:stretch>
              <a:fillRect/>
            </a:stretch>
          </p:blipFill>
          <p:spPr>
            <a:xfrm>
              <a:off x="685800" y="2609910"/>
              <a:ext cx="1638300" cy="236863"/>
            </a:xfrm>
            <a:prstGeom prst="rect">
              <a:avLst/>
            </a:prstGeom>
          </p:spPr>
        </p:pic>
      </p:grpSp>
      <p:grpSp>
        <p:nvGrpSpPr>
          <p:cNvPr id="24" name="Group 23"/>
          <p:cNvGrpSpPr/>
          <p:nvPr/>
        </p:nvGrpSpPr>
        <p:grpSpPr>
          <a:xfrm>
            <a:off x="3733800" y="1596539"/>
            <a:ext cx="1982262" cy="670411"/>
            <a:chOff x="6477000" y="2667000"/>
            <a:chExt cx="1982262" cy="670411"/>
          </a:xfrm>
        </p:grpSpPr>
        <p:sp>
          <p:nvSpPr>
            <p:cNvPr id="25" name="TextBox 24"/>
            <p:cNvSpPr txBox="1"/>
            <p:nvPr/>
          </p:nvSpPr>
          <p:spPr>
            <a:xfrm>
              <a:off x="6477000" y="3106579"/>
              <a:ext cx="1854538" cy="230832"/>
            </a:xfrm>
            <a:prstGeom prst="rect">
              <a:avLst/>
            </a:prstGeom>
            <a:noFill/>
          </p:spPr>
          <p:txBody>
            <a:bodyPr wrap="none" rtlCol="0">
              <a:spAutoFit/>
            </a:bodyPr>
            <a:lstStyle/>
            <a:p>
              <a:r>
                <a:rPr lang="en-AU" sz="900" dirty="0" smtClean="0">
                  <a:solidFill>
                    <a:srgbClr val="363636"/>
                  </a:solidFill>
                  <a:latin typeface="Calibri"/>
                  <a:cs typeface="Calibri"/>
                </a:rPr>
                <a:t>Leading utility companies across EU</a:t>
              </a:r>
              <a:endParaRPr lang="en-AU" sz="900" dirty="0">
                <a:solidFill>
                  <a:srgbClr val="363636"/>
                </a:solidFill>
                <a:latin typeface="Calibri"/>
                <a:cs typeface="Calibri"/>
              </a:endParaRPr>
            </a:p>
          </p:txBody>
        </p:sp>
        <p:pic>
          <p:nvPicPr>
            <p:cNvPr id="26" name="Picture 25"/>
            <p:cNvPicPr>
              <a:picLocks noChangeAspect="1"/>
            </p:cNvPicPr>
            <p:nvPr/>
          </p:nvPicPr>
          <p:blipFill>
            <a:blip r:embed="rId11">
              <a:clrChange>
                <a:clrFrom>
                  <a:srgbClr val="FFFFFF"/>
                </a:clrFrom>
                <a:clrTo>
                  <a:srgbClr val="FFFFFF">
                    <a:alpha val="0"/>
                  </a:srgbClr>
                </a:clrTo>
              </a:clrChange>
            </a:blip>
            <a:stretch>
              <a:fillRect/>
            </a:stretch>
          </p:blipFill>
          <p:spPr>
            <a:xfrm>
              <a:off x="6511260" y="2667000"/>
              <a:ext cx="1948002" cy="469900"/>
            </a:xfrm>
            <a:prstGeom prst="rect">
              <a:avLst/>
            </a:prstGeom>
          </p:spPr>
        </p:pic>
      </p:grpSp>
      <p:grpSp>
        <p:nvGrpSpPr>
          <p:cNvPr id="27" name="Group 26"/>
          <p:cNvGrpSpPr/>
          <p:nvPr/>
        </p:nvGrpSpPr>
        <p:grpSpPr>
          <a:xfrm>
            <a:off x="6527800" y="3486150"/>
            <a:ext cx="2006600" cy="914400"/>
            <a:chOff x="584200" y="3810000"/>
            <a:chExt cx="2006600" cy="914400"/>
          </a:xfrm>
        </p:grpSpPr>
        <p:sp>
          <p:nvSpPr>
            <p:cNvPr id="28" name="Tekstfelt 92"/>
            <p:cNvSpPr txBox="1"/>
            <p:nvPr/>
          </p:nvSpPr>
          <p:spPr>
            <a:xfrm>
              <a:off x="584200" y="4324290"/>
              <a:ext cx="2006600" cy="400110"/>
            </a:xfrm>
            <a:prstGeom prst="rect">
              <a:avLst/>
            </a:prstGeom>
            <a:noFill/>
          </p:spPr>
          <p:txBody>
            <a:bodyPr wrap="square" rtlCol="0">
              <a:spAutoFit/>
            </a:bodyPr>
            <a:lstStyle/>
            <a:p>
              <a:r>
                <a:rPr lang="en-US" sz="1000" dirty="0" smtClean="0">
                  <a:solidFill>
                    <a:srgbClr val="363636"/>
                  </a:solidFill>
                  <a:latin typeface="Calibri"/>
                  <a:cs typeface="Calibri"/>
                </a:rPr>
                <a:t>Government unit: Swedish Immigration services</a:t>
              </a:r>
              <a:endParaRPr lang="en-US" sz="1000" dirty="0">
                <a:solidFill>
                  <a:srgbClr val="363636"/>
                </a:solidFill>
                <a:latin typeface="Calibri"/>
                <a:cs typeface="Calibri"/>
              </a:endParaRPr>
            </a:p>
          </p:txBody>
        </p:sp>
        <p:pic>
          <p:nvPicPr>
            <p:cNvPr id="29" name="Picture 28"/>
            <p:cNvPicPr>
              <a:picLocks noChangeAspect="1"/>
            </p:cNvPicPr>
            <p:nvPr/>
          </p:nvPicPr>
          <p:blipFill>
            <a:blip r:embed="rId12">
              <a:clrChange>
                <a:clrFrom>
                  <a:srgbClr val="FFFFFF"/>
                </a:clrFrom>
                <a:clrTo>
                  <a:srgbClr val="FFFFFF">
                    <a:alpha val="0"/>
                  </a:srgbClr>
                </a:clrTo>
              </a:clrChange>
            </a:blip>
            <a:stretch>
              <a:fillRect/>
            </a:stretch>
          </p:blipFill>
          <p:spPr>
            <a:xfrm>
              <a:off x="685800" y="3810000"/>
              <a:ext cx="1472704" cy="533400"/>
            </a:xfrm>
            <a:prstGeom prst="rect">
              <a:avLst/>
            </a:prstGeom>
          </p:spPr>
        </p:pic>
      </p:grpSp>
      <p:grpSp>
        <p:nvGrpSpPr>
          <p:cNvPr id="30" name="Group 29"/>
          <p:cNvGrpSpPr/>
          <p:nvPr/>
        </p:nvGrpSpPr>
        <p:grpSpPr>
          <a:xfrm>
            <a:off x="6477000" y="2495550"/>
            <a:ext cx="2412408" cy="857310"/>
            <a:chOff x="3505200" y="4102100"/>
            <a:chExt cx="2412408" cy="857310"/>
          </a:xfrm>
        </p:grpSpPr>
        <p:sp>
          <p:nvSpPr>
            <p:cNvPr id="31" name="Tekstfelt 92"/>
            <p:cNvSpPr txBox="1"/>
            <p:nvPr/>
          </p:nvSpPr>
          <p:spPr>
            <a:xfrm>
              <a:off x="3505200" y="4559300"/>
              <a:ext cx="2412408" cy="400110"/>
            </a:xfrm>
            <a:prstGeom prst="rect">
              <a:avLst/>
            </a:prstGeom>
            <a:noFill/>
          </p:spPr>
          <p:txBody>
            <a:bodyPr wrap="square" rtlCol="0">
              <a:spAutoFit/>
            </a:bodyPr>
            <a:lstStyle/>
            <a:p>
              <a:r>
                <a:rPr lang="en-US" sz="1000" dirty="0" smtClean="0">
                  <a:solidFill>
                    <a:srgbClr val="363636"/>
                  </a:solidFill>
                  <a:latin typeface="Calibri"/>
                  <a:cs typeface="Calibri"/>
                </a:rPr>
                <a:t>Major telephone company and </a:t>
              </a:r>
              <a:r>
                <a:rPr lang="en-US" sz="1000" dirty="0">
                  <a:solidFill>
                    <a:srgbClr val="363636"/>
                  </a:solidFill>
                  <a:latin typeface="Calibri"/>
                  <a:cs typeface="Calibri"/>
                </a:rPr>
                <a:t>mobile network </a:t>
              </a:r>
              <a:r>
                <a:rPr lang="en-US" sz="1000" dirty="0" smtClean="0">
                  <a:solidFill>
                    <a:srgbClr val="363636"/>
                  </a:solidFill>
                  <a:latin typeface="Calibri"/>
                  <a:cs typeface="Calibri"/>
                </a:rPr>
                <a:t>operator in the Nordics</a:t>
              </a:r>
              <a:endParaRPr lang="en-US" sz="1000" dirty="0">
                <a:solidFill>
                  <a:srgbClr val="363636"/>
                </a:solidFill>
                <a:latin typeface="Calibri"/>
                <a:cs typeface="Calibri"/>
              </a:endParaRPr>
            </a:p>
          </p:txBody>
        </p:sp>
        <p:pic>
          <p:nvPicPr>
            <p:cNvPr id="32" name="Picture 31"/>
            <p:cNvPicPr>
              <a:picLocks noChangeAspect="1"/>
            </p:cNvPicPr>
            <p:nvPr/>
          </p:nvPicPr>
          <p:blipFill>
            <a:blip r:embed="rId13">
              <a:clrChange>
                <a:clrFrom>
                  <a:srgbClr val="FFFFFF"/>
                </a:clrFrom>
                <a:clrTo>
                  <a:srgbClr val="FFFFFF">
                    <a:alpha val="0"/>
                  </a:srgbClr>
                </a:clrTo>
              </a:clrChange>
            </a:blip>
            <a:stretch>
              <a:fillRect/>
            </a:stretch>
          </p:blipFill>
          <p:spPr>
            <a:xfrm>
              <a:off x="3505200" y="4102100"/>
              <a:ext cx="901700" cy="477090"/>
            </a:xfrm>
            <a:prstGeom prst="rect">
              <a:avLst/>
            </a:prstGeom>
          </p:spPr>
        </p:pic>
      </p:grpSp>
      <p:sp>
        <p:nvSpPr>
          <p:cNvPr id="33" name="Tekstfelt 86"/>
          <p:cNvSpPr txBox="1"/>
          <p:nvPr/>
        </p:nvSpPr>
        <p:spPr>
          <a:xfrm>
            <a:off x="457200" y="2114550"/>
            <a:ext cx="2463800" cy="246221"/>
          </a:xfrm>
          <a:prstGeom prst="rect">
            <a:avLst/>
          </a:prstGeom>
          <a:noFill/>
        </p:spPr>
        <p:txBody>
          <a:bodyPr wrap="square" rtlCol="0">
            <a:spAutoFit/>
          </a:bodyPr>
          <a:lstStyle/>
          <a:p>
            <a:r>
              <a:rPr lang="en-US" sz="1000" dirty="0">
                <a:solidFill>
                  <a:srgbClr val="363636"/>
                </a:solidFill>
                <a:latin typeface="Calibri"/>
                <a:cs typeface="Calibri"/>
              </a:rPr>
              <a:t>L</a:t>
            </a:r>
            <a:r>
              <a:rPr lang="en-US" sz="1000" dirty="0" smtClean="0">
                <a:solidFill>
                  <a:srgbClr val="363636"/>
                </a:solidFill>
                <a:latin typeface="Calibri"/>
                <a:cs typeface="Calibri"/>
              </a:rPr>
              <a:t>eading retail companies </a:t>
            </a:r>
            <a:endParaRPr lang="en-US" sz="1000" dirty="0">
              <a:solidFill>
                <a:srgbClr val="363636"/>
              </a:solidFill>
              <a:latin typeface="Calibri"/>
              <a:cs typeface="Calibri"/>
            </a:endParaRPr>
          </a:p>
        </p:txBody>
      </p:sp>
      <p:pic>
        <p:nvPicPr>
          <p:cNvPr id="37" name="Picture 36"/>
          <p:cNvPicPr>
            <a:picLocks noChangeAspect="1"/>
          </p:cNvPicPr>
          <p:nvPr/>
        </p:nvPicPr>
        <p:blipFill>
          <a:blip r:embed="rId14"/>
          <a:stretch>
            <a:fillRect/>
          </a:stretch>
        </p:blipFill>
        <p:spPr>
          <a:xfrm>
            <a:off x="1600200" y="1200150"/>
            <a:ext cx="1311021" cy="469059"/>
          </a:xfrm>
          <a:prstGeom prst="rect">
            <a:avLst/>
          </a:prstGeom>
        </p:spPr>
      </p:pic>
      <p:sp>
        <p:nvSpPr>
          <p:cNvPr id="38" name="Rectangle 37"/>
          <p:cNvSpPr/>
          <p:nvPr/>
        </p:nvSpPr>
        <p:spPr>
          <a:xfrm>
            <a:off x="0" y="4705350"/>
            <a:ext cx="9144000" cy="4381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NOTE: for internal presentation only. Logos or names are not allowed to be used in external marketing</a:t>
            </a:r>
            <a:endParaRPr lang="en-US" sz="1400" dirty="0"/>
          </a:p>
        </p:txBody>
      </p:sp>
      <p:sp>
        <p:nvSpPr>
          <p:cNvPr id="39" name="TextBox 38"/>
          <p:cNvSpPr txBox="1"/>
          <p:nvPr/>
        </p:nvSpPr>
        <p:spPr>
          <a:xfrm>
            <a:off x="457200" y="433685"/>
            <a:ext cx="5357056" cy="461665"/>
          </a:xfrm>
          <a:prstGeom prst="rect">
            <a:avLst/>
          </a:prstGeom>
          <a:noFill/>
        </p:spPr>
        <p:txBody>
          <a:bodyPr wrap="none" rtlCol="0">
            <a:spAutoFit/>
          </a:bodyPr>
          <a:lstStyle/>
          <a:p>
            <a:r>
              <a:rPr lang="en-US" sz="2400" dirty="0" smtClean="0"/>
              <a:t>Featured companies using </a:t>
            </a:r>
            <a:r>
              <a:rPr lang="en-US" sz="2400" dirty="0" smtClean="0"/>
              <a:t>Vergic </a:t>
            </a:r>
            <a:r>
              <a:rPr lang="en-US" sz="2400" dirty="0" smtClean="0"/>
              <a:t>Engage</a:t>
            </a:r>
            <a:endParaRPr lang="en-US" sz="2400" dirty="0"/>
          </a:p>
        </p:txBody>
      </p:sp>
      <p:pic>
        <p:nvPicPr>
          <p:cNvPr id="43" name="Picture 42"/>
          <p:cNvPicPr>
            <a:picLocks noChangeAspect="1"/>
          </p:cNvPicPr>
          <p:nvPr/>
        </p:nvPicPr>
        <p:blipFill>
          <a:blip r:embed="rId15">
            <a:clrChange>
              <a:clrFrom>
                <a:srgbClr val="FFFFFF"/>
              </a:clrFrom>
              <a:clrTo>
                <a:srgbClr val="FFFFFF">
                  <a:alpha val="0"/>
                </a:srgbClr>
              </a:clrTo>
            </a:clrChange>
          </a:blip>
          <a:stretch>
            <a:fillRect/>
          </a:stretch>
        </p:blipFill>
        <p:spPr>
          <a:xfrm>
            <a:off x="533400" y="1780828"/>
            <a:ext cx="1346200" cy="333722"/>
          </a:xfrm>
          <a:prstGeom prst="rect">
            <a:avLst/>
          </a:prstGeom>
        </p:spPr>
      </p:pic>
      <p:pic>
        <p:nvPicPr>
          <p:cNvPr id="44" name="Picture 43"/>
          <p:cNvPicPr>
            <a:picLocks noChangeAspect="1"/>
          </p:cNvPicPr>
          <p:nvPr/>
        </p:nvPicPr>
        <p:blipFill rotWithShape="1">
          <a:blip r:embed="rId16">
            <a:clrChange>
              <a:clrFrom>
                <a:srgbClr val="FFFFFF"/>
              </a:clrFrom>
              <a:clrTo>
                <a:srgbClr val="FFFFFF">
                  <a:alpha val="0"/>
                </a:srgbClr>
              </a:clrTo>
            </a:clrChange>
          </a:blip>
          <a:srcRect l="17361"/>
          <a:stretch/>
        </p:blipFill>
        <p:spPr>
          <a:xfrm>
            <a:off x="1981200" y="1802662"/>
            <a:ext cx="1007529" cy="297218"/>
          </a:xfrm>
          <a:prstGeom prst="rect">
            <a:avLst/>
          </a:prstGeom>
        </p:spPr>
      </p:pic>
    </p:spTree>
    <p:extLst>
      <p:ext uri="{BB962C8B-B14F-4D97-AF65-F5344CB8AC3E}">
        <p14:creationId xmlns:p14="http://schemas.microsoft.com/office/powerpoint/2010/main" val="248639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G.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0" y="499467"/>
            <a:ext cx="1879649" cy="1538883"/>
          </a:xfrm>
          <a:prstGeom prst="rect">
            <a:avLst/>
          </a:prstGeom>
          <a:noFill/>
        </p:spPr>
        <p:txBody>
          <a:bodyPr wrap="square" rtlCol="0">
            <a:spAutoFit/>
          </a:bodyPr>
          <a:lstStyle/>
          <a:p>
            <a:r>
              <a:rPr lang="it-IT" sz="4000" dirty="0"/>
              <a:t>35</a:t>
            </a:r>
            <a:r>
              <a:rPr lang="it-IT" sz="3200" dirty="0"/>
              <a:t>%</a:t>
            </a:r>
            <a:endParaRPr lang="en-US" dirty="0"/>
          </a:p>
          <a:p>
            <a:r>
              <a:rPr lang="en-US" dirty="0"/>
              <a:t>increased conversion </a:t>
            </a:r>
            <a:r>
              <a:rPr lang="en-US" dirty="0" smtClean="0"/>
              <a:t>rate</a:t>
            </a:r>
            <a:endParaRPr lang="en-US" dirty="0"/>
          </a:p>
          <a:p>
            <a:endParaRPr lang="en-US" dirty="0"/>
          </a:p>
        </p:txBody>
      </p:sp>
      <p:pic>
        <p:nvPicPr>
          <p:cNvPr id="4" name="Picture 3" descr="conver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80467"/>
            <a:ext cx="762000" cy="762000"/>
          </a:xfrm>
          <a:prstGeom prst="rect">
            <a:avLst/>
          </a:prstGeom>
        </p:spPr>
      </p:pic>
      <p:sp>
        <p:nvSpPr>
          <p:cNvPr id="7" name="TextBox 6"/>
          <p:cNvSpPr txBox="1"/>
          <p:nvPr/>
        </p:nvSpPr>
        <p:spPr>
          <a:xfrm>
            <a:off x="1524000" y="2023467"/>
            <a:ext cx="1904999" cy="1538883"/>
          </a:xfrm>
          <a:prstGeom prst="rect">
            <a:avLst/>
          </a:prstGeom>
          <a:noFill/>
        </p:spPr>
        <p:txBody>
          <a:bodyPr wrap="square" rtlCol="0">
            <a:spAutoFit/>
          </a:bodyPr>
          <a:lstStyle/>
          <a:p>
            <a:r>
              <a:rPr lang="it-IT" sz="4000" dirty="0" smtClean="0"/>
              <a:t>90</a:t>
            </a:r>
            <a:r>
              <a:rPr lang="it-IT" sz="3200" dirty="0" smtClean="0"/>
              <a:t>%</a:t>
            </a:r>
            <a:endParaRPr lang="en-US" dirty="0"/>
          </a:p>
          <a:p>
            <a:r>
              <a:rPr lang="en-US" dirty="0" smtClean="0"/>
              <a:t>resolved issues at first contact</a:t>
            </a:r>
            <a:endParaRPr lang="en-US" dirty="0"/>
          </a:p>
          <a:p>
            <a:endParaRPr lang="en-US" dirty="0"/>
          </a:p>
        </p:txBody>
      </p:sp>
      <p:sp>
        <p:nvSpPr>
          <p:cNvPr id="8" name="TextBox 7"/>
          <p:cNvSpPr txBox="1"/>
          <p:nvPr/>
        </p:nvSpPr>
        <p:spPr>
          <a:xfrm>
            <a:off x="1524000" y="3513475"/>
            <a:ext cx="2209800" cy="1538883"/>
          </a:xfrm>
          <a:prstGeom prst="rect">
            <a:avLst/>
          </a:prstGeom>
          <a:noFill/>
        </p:spPr>
        <p:txBody>
          <a:bodyPr wrap="square" rtlCol="0">
            <a:spAutoFit/>
          </a:bodyPr>
          <a:lstStyle/>
          <a:p>
            <a:r>
              <a:rPr lang="it-IT" sz="4000" dirty="0" smtClean="0"/>
              <a:t>30</a:t>
            </a:r>
            <a:r>
              <a:rPr lang="it-IT" sz="3200" dirty="0" smtClean="0"/>
              <a:t>%</a:t>
            </a:r>
            <a:endParaRPr lang="en-US" dirty="0"/>
          </a:p>
          <a:p>
            <a:r>
              <a:rPr lang="en-US" dirty="0"/>
              <a:t>increased </a:t>
            </a:r>
            <a:r>
              <a:rPr lang="en-US" dirty="0" smtClean="0"/>
              <a:t>in average order value</a:t>
            </a:r>
            <a:endParaRPr lang="en-US" dirty="0"/>
          </a:p>
          <a:p>
            <a:endParaRPr lang="en-US" dirty="0"/>
          </a:p>
        </p:txBody>
      </p:sp>
      <p:pic>
        <p:nvPicPr>
          <p:cNvPr id="9" name="Picture 8" descr="spe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53642"/>
            <a:ext cx="736625" cy="736625"/>
          </a:xfrm>
          <a:prstGeom prst="rect">
            <a:avLst/>
          </a:prstGeom>
        </p:spPr>
      </p:pic>
      <p:pic>
        <p:nvPicPr>
          <p:cNvPr id="10" name="Picture 9" descr="incree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715864"/>
            <a:ext cx="746003" cy="746003"/>
          </a:xfrm>
          <a:prstGeom prst="rect">
            <a:avLst/>
          </a:prstGeom>
        </p:spPr>
      </p:pic>
      <p:sp>
        <p:nvSpPr>
          <p:cNvPr id="11" name="TextBox 10"/>
          <p:cNvSpPr txBox="1"/>
          <p:nvPr/>
        </p:nvSpPr>
        <p:spPr>
          <a:xfrm>
            <a:off x="4749751" y="499467"/>
            <a:ext cx="1879649" cy="1538883"/>
          </a:xfrm>
          <a:prstGeom prst="rect">
            <a:avLst/>
          </a:prstGeom>
          <a:noFill/>
        </p:spPr>
        <p:txBody>
          <a:bodyPr wrap="square" rtlCol="0">
            <a:spAutoFit/>
          </a:bodyPr>
          <a:lstStyle/>
          <a:p>
            <a:r>
              <a:rPr lang="it-IT" sz="4000" dirty="0" smtClean="0"/>
              <a:t>-50</a:t>
            </a:r>
            <a:r>
              <a:rPr lang="it-IT" sz="3200" dirty="0" smtClean="0"/>
              <a:t>%</a:t>
            </a:r>
            <a:endParaRPr lang="en-US" dirty="0"/>
          </a:p>
          <a:p>
            <a:r>
              <a:rPr lang="en-US" dirty="0" smtClean="0"/>
              <a:t>reduced cost per service request</a:t>
            </a:r>
            <a:endParaRPr lang="en-US" dirty="0"/>
          </a:p>
          <a:p>
            <a:endParaRPr lang="en-US" dirty="0"/>
          </a:p>
        </p:txBody>
      </p:sp>
      <p:sp>
        <p:nvSpPr>
          <p:cNvPr id="13" name="TextBox 12"/>
          <p:cNvSpPr txBox="1"/>
          <p:nvPr/>
        </p:nvSpPr>
        <p:spPr>
          <a:xfrm>
            <a:off x="4749751" y="2065675"/>
            <a:ext cx="1879649" cy="1261884"/>
          </a:xfrm>
          <a:prstGeom prst="rect">
            <a:avLst/>
          </a:prstGeom>
          <a:noFill/>
        </p:spPr>
        <p:txBody>
          <a:bodyPr wrap="square" rtlCol="0">
            <a:spAutoFit/>
          </a:bodyPr>
          <a:lstStyle/>
          <a:p>
            <a:r>
              <a:rPr lang="it-IT" sz="4000" dirty="0" smtClean="0"/>
              <a:t>-50</a:t>
            </a:r>
            <a:r>
              <a:rPr lang="it-IT" sz="3200" dirty="0" smtClean="0"/>
              <a:t>%</a:t>
            </a:r>
            <a:endParaRPr lang="en-US" dirty="0"/>
          </a:p>
          <a:p>
            <a:r>
              <a:rPr lang="en-US" dirty="0" smtClean="0"/>
              <a:t>reduced amount of email</a:t>
            </a:r>
            <a:endParaRPr lang="en-US" dirty="0"/>
          </a:p>
        </p:txBody>
      </p:sp>
      <p:sp>
        <p:nvSpPr>
          <p:cNvPr id="15" name="TextBox 14"/>
          <p:cNvSpPr txBox="1"/>
          <p:nvPr/>
        </p:nvSpPr>
        <p:spPr>
          <a:xfrm>
            <a:off x="4698902" y="3547467"/>
            <a:ext cx="1879649" cy="1538883"/>
          </a:xfrm>
          <a:prstGeom prst="rect">
            <a:avLst/>
          </a:prstGeom>
          <a:noFill/>
        </p:spPr>
        <p:txBody>
          <a:bodyPr wrap="square" rtlCol="0">
            <a:spAutoFit/>
          </a:bodyPr>
          <a:lstStyle/>
          <a:p>
            <a:r>
              <a:rPr lang="it-IT" sz="4000" dirty="0" smtClean="0"/>
              <a:t>x3</a:t>
            </a:r>
            <a:endParaRPr lang="en-US" sz="4000" dirty="0"/>
          </a:p>
          <a:p>
            <a:r>
              <a:rPr lang="en-US" dirty="0" smtClean="0"/>
              <a:t>more efficient customer service </a:t>
            </a:r>
            <a:endParaRPr lang="en-US" dirty="0"/>
          </a:p>
          <a:p>
            <a:endParaRPr lang="en-US" dirty="0"/>
          </a:p>
        </p:txBody>
      </p:sp>
      <p:pic>
        <p:nvPicPr>
          <p:cNvPr id="17" name="Picture 16" descr="suppo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4502" y="880467"/>
            <a:ext cx="766798" cy="766798"/>
          </a:xfrm>
          <a:prstGeom prst="rect">
            <a:avLst/>
          </a:prstGeom>
        </p:spPr>
      </p:pic>
      <p:pic>
        <p:nvPicPr>
          <p:cNvPr id="18" name="Picture 17" descr="Emai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4502" y="2328267"/>
            <a:ext cx="792000" cy="792000"/>
          </a:xfrm>
          <a:prstGeom prst="rect">
            <a:avLst/>
          </a:prstGeom>
        </p:spPr>
      </p:pic>
      <p:pic>
        <p:nvPicPr>
          <p:cNvPr id="19" name="Picture 18" descr="cs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4502" y="3699867"/>
            <a:ext cx="791999" cy="791999"/>
          </a:xfrm>
          <a:prstGeom prst="rect">
            <a:avLst/>
          </a:prstGeom>
        </p:spPr>
      </p:pic>
    </p:spTree>
    <p:extLst>
      <p:ext uri="{BB962C8B-B14F-4D97-AF65-F5344CB8AC3E}">
        <p14:creationId xmlns:p14="http://schemas.microsoft.com/office/powerpoint/2010/main" val="2039418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descr="_0020_AD, Co-browsing, Highligh objec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14350"/>
            <a:ext cx="4158680" cy="2340743"/>
          </a:xfrm>
          <a:prstGeom prst="rect">
            <a:avLst/>
          </a:prstGeom>
          <a:ln>
            <a:noFill/>
          </a:ln>
          <a:effectLst>
            <a:outerShdw blurRad="292100" dist="139700" dir="2700000" algn="tl" rotWithShape="0">
              <a:srgbClr val="333333">
                <a:alpha val="65000"/>
              </a:srgbClr>
            </a:outerShdw>
          </a:effectLst>
        </p:spPr>
      </p:pic>
      <p:pic>
        <p:nvPicPr>
          <p:cNvPr id="5" name="Picture 4" descr="_0018_Visitor, Highlighting from ag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1803436"/>
            <a:ext cx="4208019" cy="236851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3400" y="4396085"/>
            <a:ext cx="5406348" cy="461665"/>
          </a:xfrm>
          <a:prstGeom prst="rect">
            <a:avLst/>
          </a:prstGeom>
          <a:noFill/>
        </p:spPr>
        <p:txBody>
          <a:bodyPr wrap="none" rtlCol="0">
            <a:spAutoFit/>
          </a:bodyPr>
          <a:lstStyle/>
          <a:p>
            <a:r>
              <a:rPr lang="en-US" sz="2400" b="1" dirty="0" smtClean="0"/>
              <a:t>Advanced co-browsing and collaboration</a:t>
            </a:r>
            <a:endParaRPr lang="en-US" sz="2400" b="1" dirty="0"/>
          </a:p>
        </p:txBody>
      </p:sp>
    </p:spTree>
    <p:extLst>
      <p:ext uri="{BB962C8B-B14F-4D97-AF65-F5344CB8AC3E}">
        <p14:creationId xmlns:p14="http://schemas.microsoft.com/office/powerpoint/2010/main" val="364302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485444" y="4324350"/>
            <a:ext cx="3837108" cy="461665"/>
          </a:xfrm>
          <a:prstGeom prst="rect">
            <a:avLst/>
          </a:prstGeom>
          <a:noFill/>
        </p:spPr>
        <p:txBody>
          <a:bodyPr wrap="none" rtlCol="0">
            <a:spAutoFit/>
          </a:bodyPr>
          <a:lstStyle/>
          <a:p>
            <a:r>
              <a:rPr lang="en-US" sz="2400" b="1" dirty="0" smtClean="0"/>
              <a:t>Advanced chat management</a:t>
            </a:r>
            <a:endParaRPr lang="en-US" sz="2400" b="1" dirty="0"/>
          </a:p>
        </p:txBody>
      </p:sp>
      <p:pic>
        <p:nvPicPr>
          <p:cNvPr id="2" name="Picture 1" descr="_0025_AD, Dialog panel, Close men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66750"/>
            <a:ext cx="5956751"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2359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485444" y="4324350"/>
            <a:ext cx="1549974" cy="461665"/>
          </a:xfrm>
          <a:prstGeom prst="rect">
            <a:avLst/>
          </a:prstGeom>
          <a:noFill/>
        </p:spPr>
        <p:txBody>
          <a:bodyPr wrap="none" rtlCol="0">
            <a:spAutoFit/>
          </a:bodyPr>
          <a:lstStyle/>
          <a:p>
            <a:r>
              <a:rPr lang="en-US" sz="2400" b="1" dirty="0" smtClean="0"/>
              <a:t>Video chat</a:t>
            </a:r>
            <a:endParaRPr lang="en-US" sz="2400" b="1" dirty="0"/>
          </a:p>
        </p:txBody>
      </p:sp>
      <p:pic>
        <p:nvPicPr>
          <p:cNvPr id="9" name="Picture 8" descr="_0036_AD, Vide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66750"/>
            <a:ext cx="4332182" cy="2438400"/>
          </a:xfrm>
          <a:prstGeom prst="rect">
            <a:avLst/>
          </a:prstGeom>
          <a:ln>
            <a:noFill/>
          </a:ln>
          <a:effectLst>
            <a:outerShdw blurRad="292100" dist="139700" dir="2700000" algn="tl" rotWithShape="0">
              <a:srgbClr val="333333">
                <a:alpha val="65000"/>
              </a:srgbClr>
            </a:outerShdw>
          </a:effectLst>
        </p:spPr>
      </p:pic>
      <p:pic>
        <p:nvPicPr>
          <p:cNvPr id="10" name="Picture 9" descr="_0016_Visitor, Vide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962150"/>
            <a:ext cx="4332183"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542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381000" y="3581222"/>
            <a:ext cx="5334000" cy="1200328"/>
          </a:xfrm>
          <a:prstGeom prst="rect">
            <a:avLst/>
          </a:prstGeom>
          <a:noFill/>
        </p:spPr>
        <p:txBody>
          <a:bodyPr wrap="square" rtlCol="0">
            <a:spAutoFit/>
          </a:bodyPr>
          <a:lstStyle/>
          <a:p>
            <a:r>
              <a:rPr lang="en-US" sz="2400" b="1" dirty="0" smtClean="0"/>
              <a:t>Advanced rule engine </a:t>
            </a:r>
            <a:endParaRPr lang="sv-SE" sz="2400" b="1" dirty="0"/>
          </a:p>
          <a:p>
            <a:r>
              <a:rPr lang="sv-SE" sz="2400" dirty="0" err="1" smtClean="0"/>
              <a:t>Engage</a:t>
            </a:r>
            <a:r>
              <a:rPr lang="sv-SE" sz="2400" dirty="0" smtClean="0"/>
              <a:t> </a:t>
            </a:r>
            <a:r>
              <a:rPr lang="en-US" sz="2400" dirty="0" smtClean="0"/>
              <a:t>in relevant dialogs at the right moment using the most efficient channel</a:t>
            </a:r>
            <a:endParaRPr lang="en-US" sz="2400" dirty="0"/>
          </a:p>
        </p:txBody>
      </p:sp>
      <p:pic>
        <p:nvPicPr>
          <p:cNvPr id="16" name="Picture 15" descr="rad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666750"/>
            <a:ext cx="2286000" cy="2594329"/>
          </a:xfrm>
          <a:prstGeom prst="rect">
            <a:avLst/>
          </a:prstGeom>
        </p:spPr>
      </p:pic>
    </p:spTree>
    <p:extLst>
      <p:ext uri="{BB962C8B-B14F-4D97-AF65-F5344CB8AC3E}">
        <p14:creationId xmlns:p14="http://schemas.microsoft.com/office/powerpoint/2010/main" val="2738417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G.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6" name="Picture 15" descr="Feature-Icons,-1.4_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405710"/>
            <a:ext cx="963915" cy="1013640"/>
          </a:xfrm>
          <a:prstGeom prst="rect">
            <a:avLst/>
          </a:prstGeom>
        </p:spPr>
      </p:pic>
      <p:pic>
        <p:nvPicPr>
          <p:cNvPr id="20" name="Picture 19" descr="Feature-Icons,-1.4_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886" y="3878837"/>
            <a:ext cx="963914" cy="902713"/>
          </a:xfrm>
          <a:prstGeom prst="rect">
            <a:avLst/>
          </a:prstGeom>
        </p:spPr>
      </p:pic>
      <p:pic>
        <p:nvPicPr>
          <p:cNvPr id="21" name="Picture 20" descr="Feature-Icons,-1.4_2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1428750"/>
            <a:ext cx="963913" cy="944788"/>
          </a:xfrm>
          <a:prstGeom prst="rect">
            <a:avLst/>
          </a:prstGeom>
        </p:spPr>
      </p:pic>
      <p:pic>
        <p:nvPicPr>
          <p:cNvPr id="22" name="Picture 21" descr="Feature-Icons,-1.4_3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285750"/>
            <a:ext cx="1075886" cy="1058808"/>
          </a:xfrm>
          <a:prstGeom prst="rect">
            <a:avLst/>
          </a:prstGeom>
        </p:spPr>
      </p:pic>
      <p:pic>
        <p:nvPicPr>
          <p:cNvPr id="23" name="Picture 22" descr="Feature-Icons,-1.4_0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3400" y="311667"/>
            <a:ext cx="948615" cy="1017466"/>
          </a:xfrm>
          <a:prstGeom prst="rect">
            <a:avLst/>
          </a:prstGeom>
        </p:spPr>
      </p:pic>
      <p:pic>
        <p:nvPicPr>
          <p:cNvPr id="24" name="Picture 23" descr="Feature-Icons,-1.4_1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800" y="314544"/>
            <a:ext cx="963915" cy="1013640"/>
          </a:xfrm>
          <a:prstGeom prst="rect">
            <a:avLst/>
          </a:prstGeom>
        </p:spPr>
      </p:pic>
      <p:pic>
        <p:nvPicPr>
          <p:cNvPr id="25" name="Picture 24" descr="Feature-Icons,-1.4_1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55486" y="1504950"/>
            <a:ext cx="963914" cy="902713"/>
          </a:xfrm>
          <a:prstGeom prst="rect">
            <a:avLst/>
          </a:prstGeom>
        </p:spPr>
      </p:pic>
      <p:pic>
        <p:nvPicPr>
          <p:cNvPr id="26" name="Picture 25" descr="Feature-Icons,-1.4_18.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13387" y="423920"/>
            <a:ext cx="887413" cy="902713"/>
          </a:xfrm>
          <a:prstGeom prst="rect">
            <a:avLst/>
          </a:prstGeom>
        </p:spPr>
      </p:pic>
      <p:pic>
        <p:nvPicPr>
          <p:cNvPr id="27" name="Picture 26" descr="Feature-Icons,-1.4_19.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200" y="1516636"/>
            <a:ext cx="952439" cy="902714"/>
          </a:xfrm>
          <a:prstGeom prst="rect">
            <a:avLst/>
          </a:prstGeom>
        </p:spPr>
      </p:pic>
      <p:pic>
        <p:nvPicPr>
          <p:cNvPr id="28" name="Picture 27" descr="Feature-Icons,-1.4_2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2758" y="2583437"/>
            <a:ext cx="1166642" cy="902713"/>
          </a:xfrm>
          <a:prstGeom prst="rect">
            <a:avLst/>
          </a:prstGeom>
        </p:spPr>
      </p:pic>
      <p:pic>
        <p:nvPicPr>
          <p:cNvPr id="30" name="Picture 29" descr="Feature-Icons,-1.4_26.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0120" y="2491079"/>
            <a:ext cx="963913" cy="944788"/>
          </a:xfrm>
          <a:prstGeom prst="rect">
            <a:avLst/>
          </a:prstGeom>
        </p:spPr>
      </p:pic>
      <p:pic>
        <p:nvPicPr>
          <p:cNvPr id="31" name="Picture 30" descr="Feature-Icons,-1.4_30.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18187" y="2561902"/>
            <a:ext cx="887413" cy="948614"/>
          </a:xfrm>
          <a:prstGeom prst="rect">
            <a:avLst/>
          </a:prstGeom>
        </p:spPr>
      </p:pic>
      <p:pic>
        <p:nvPicPr>
          <p:cNvPr id="32" name="Picture 31" descr="Feature-Icons,-1.4_3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561" y="3790950"/>
            <a:ext cx="952439" cy="948614"/>
          </a:xfrm>
          <a:prstGeom prst="rect">
            <a:avLst/>
          </a:prstGeom>
        </p:spPr>
      </p:pic>
      <p:pic>
        <p:nvPicPr>
          <p:cNvPr id="33" name="Picture 32" descr="Feature-Icons,-1.4_24.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8640" y="3773672"/>
            <a:ext cx="832096" cy="885895"/>
          </a:xfrm>
          <a:prstGeom prst="rect">
            <a:avLst/>
          </a:prstGeom>
        </p:spPr>
      </p:pic>
      <p:pic>
        <p:nvPicPr>
          <p:cNvPr id="34" name="Picture 33" descr="Feature-Icons,-1.4_15.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71800" y="285750"/>
            <a:ext cx="1207735" cy="1049344"/>
          </a:xfrm>
          <a:prstGeom prst="rect">
            <a:avLst/>
          </a:prstGeom>
        </p:spPr>
      </p:pic>
      <p:pic>
        <p:nvPicPr>
          <p:cNvPr id="35" name="Picture 34" descr="Feature-Icons,-1.4_27.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67620" y="3757048"/>
            <a:ext cx="1170980" cy="948302"/>
          </a:xfrm>
          <a:prstGeom prst="rect">
            <a:avLst/>
          </a:prstGeom>
        </p:spPr>
      </p:pic>
      <p:pic>
        <p:nvPicPr>
          <p:cNvPr id="36" name="Picture 35" descr="Feature-Icons,-1.4_29.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43400" y="2606306"/>
            <a:ext cx="932166" cy="917370"/>
          </a:xfrm>
          <a:prstGeom prst="rect">
            <a:avLst/>
          </a:prstGeom>
        </p:spPr>
      </p:pic>
      <p:sp>
        <p:nvSpPr>
          <p:cNvPr id="2" name="TextBox 1"/>
          <p:cNvSpPr txBox="1"/>
          <p:nvPr/>
        </p:nvSpPr>
        <p:spPr>
          <a:xfrm>
            <a:off x="5562600" y="4324350"/>
            <a:ext cx="1755859" cy="369332"/>
          </a:xfrm>
          <a:prstGeom prst="rect">
            <a:avLst/>
          </a:prstGeom>
          <a:noFill/>
        </p:spPr>
        <p:txBody>
          <a:bodyPr wrap="none" rtlCol="0">
            <a:spAutoFit/>
          </a:bodyPr>
          <a:lstStyle/>
          <a:p>
            <a:r>
              <a:rPr lang="en-US" dirty="0" smtClean="0"/>
              <a:t>Product features</a:t>
            </a:r>
            <a:endParaRPr lang="en-US" dirty="0"/>
          </a:p>
        </p:txBody>
      </p:sp>
    </p:spTree>
    <p:extLst>
      <p:ext uri="{BB962C8B-B14F-4D97-AF65-F5344CB8AC3E}">
        <p14:creationId xmlns:p14="http://schemas.microsoft.com/office/powerpoint/2010/main" val="13236113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4595</TotalTime>
  <Words>231</Words>
  <Application>Microsoft Macintosh PowerPoint</Application>
  <PresentationFormat>On-screen Show (16:9)</PresentationFormat>
  <Paragraphs>49</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cp:lastModifiedBy>Stellan Kristiansson</cp:lastModifiedBy>
  <cp:revision>261</cp:revision>
  <dcterms:created xsi:type="dcterms:W3CDTF">2011-12-10T01:15:11Z</dcterms:created>
  <dcterms:modified xsi:type="dcterms:W3CDTF">2017-06-13T12:07:03Z</dcterms:modified>
</cp:coreProperties>
</file>